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embeddedFontLst>
    <p:embeddedFont>
      <p:font typeface="Roboto"/>
      <p:regular r:id="rId27"/>
      <p:bold r:id="rId28"/>
      <p:italic r:id="rId29"/>
      <p:boldItalic r:id="rId30"/>
    </p:embeddedFont>
    <p:embeddedFont>
      <p:font typeface="Arimo"/>
      <p:regular r:id="rId31"/>
      <p:bold r:id="rId32"/>
      <p:italic r:id="rId33"/>
      <p:boldItalic r:id="rId34"/>
    </p:embeddedFont>
    <p:embeddedFont>
      <p:font typeface="Average"/>
      <p:regular r:id="rId35"/>
    </p:embeddedFont>
    <p:embeddedFont>
      <p:font typeface="Quattrocento Sans"/>
      <p:regular r:id="rId36"/>
      <p:bold r:id="rId37"/>
      <p:italic r:id="rId38"/>
      <p:boldItalic r:id="rId39"/>
    </p:embeddedFont>
    <p:embeddedFont>
      <p:font typeface="Century Gothic"/>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h9ROUxWDGnYqa69nsH0ekuP9T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enturyGothic-regular.fntdata"/><Relationship Id="rId20" Type="http://schemas.openxmlformats.org/officeDocument/2006/relationships/slide" Target="slides/slide16.xml"/><Relationship Id="rId42" Type="http://schemas.openxmlformats.org/officeDocument/2006/relationships/font" Target="fonts/CenturyGothic-italic.fntdata"/><Relationship Id="rId41" Type="http://schemas.openxmlformats.org/officeDocument/2006/relationships/font" Target="fonts/CenturyGothic-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CenturyGothic-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Arimo-regular.fntdata"/><Relationship Id="rId30" Type="http://schemas.openxmlformats.org/officeDocument/2006/relationships/font" Target="fonts/Roboto-boldItalic.fntdata"/><Relationship Id="rId11" Type="http://schemas.openxmlformats.org/officeDocument/2006/relationships/slide" Target="slides/slide7.xml"/><Relationship Id="rId33" Type="http://schemas.openxmlformats.org/officeDocument/2006/relationships/font" Target="fonts/Arimo-italic.fntdata"/><Relationship Id="rId10" Type="http://schemas.openxmlformats.org/officeDocument/2006/relationships/slide" Target="slides/slide6.xml"/><Relationship Id="rId32" Type="http://schemas.openxmlformats.org/officeDocument/2006/relationships/font" Target="fonts/Arimo-bold.fntdata"/><Relationship Id="rId13" Type="http://schemas.openxmlformats.org/officeDocument/2006/relationships/slide" Target="slides/slide9.xml"/><Relationship Id="rId35" Type="http://schemas.openxmlformats.org/officeDocument/2006/relationships/font" Target="fonts/Average-regular.fntdata"/><Relationship Id="rId12" Type="http://schemas.openxmlformats.org/officeDocument/2006/relationships/slide" Target="slides/slide8.xml"/><Relationship Id="rId34" Type="http://schemas.openxmlformats.org/officeDocument/2006/relationships/font" Target="fonts/Arimo-boldItalic.fntdata"/><Relationship Id="rId15" Type="http://schemas.openxmlformats.org/officeDocument/2006/relationships/slide" Target="slides/slide11.xml"/><Relationship Id="rId37" Type="http://schemas.openxmlformats.org/officeDocument/2006/relationships/font" Target="fonts/QuattrocentoSans-bold.fntdata"/><Relationship Id="rId14" Type="http://schemas.openxmlformats.org/officeDocument/2006/relationships/slide" Target="slides/slide10.xml"/><Relationship Id="rId36" Type="http://schemas.openxmlformats.org/officeDocument/2006/relationships/font" Target="fonts/QuattrocentoSans-regular.fntdata"/><Relationship Id="rId17" Type="http://schemas.openxmlformats.org/officeDocument/2006/relationships/slide" Target="slides/slide13.xml"/><Relationship Id="rId39" Type="http://schemas.openxmlformats.org/officeDocument/2006/relationships/font" Target="fonts/QuattrocentoSans-boldItalic.fntdata"/><Relationship Id="rId16" Type="http://schemas.openxmlformats.org/officeDocument/2006/relationships/slide" Target="slides/slide12.xml"/><Relationship Id="rId38" Type="http://schemas.openxmlformats.org/officeDocument/2006/relationships/font" Target="fonts/QuattrocentoSans-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07000"/>
              </a:lnSpc>
              <a:spcBef>
                <a:spcPts val="0"/>
              </a:spcBef>
              <a:spcAft>
                <a:spcPts val="0"/>
              </a:spcAft>
              <a:buSzPts val="1400"/>
              <a:buNone/>
            </a:pPr>
            <a:r>
              <a:rPr lang="en-US" sz="1800">
                <a:solidFill>
                  <a:srgbClr val="000000"/>
                </a:solidFill>
                <a:latin typeface="Calibri"/>
                <a:ea typeface="Calibri"/>
                <a:cs typeface="Calibri"/>
                <a:sym typeface="Calibri"/>
              </a:rPr>
              <a:t>The </a:t>
            </a:r>
            <a:r>
              <a:rPr i="1" lang="en-US" sz="1800">
                <a:solidFill>
                  <a:srgbClr val="000000"/>
                </a:solidFill>
                <a:latin typeface="Calibri"/>
                <a:ea typeface="Calibri"/>
                <a:cs typeface="Calibri"/>
                <a:sym typeface="Calibri"/>
              </a:rPr>
              <a:t>“Recovery of cultural heritage through higher education driven open innovation-eCHOing”</a:t>
            </a:r>
            <a:r>
              <a:rPr lang="en-US" sz="1800">
                <a:solidFill>
                  <a:srgbClr val="000000"/>
                </a:solidFill>
                <a:latin typeface="Calibri"/>
                <a:ea typeface="Calibri"/>
                <a:cs typeface="Calibri"/>
                <a:sym typeface="Calibri"/>
              </a:rPr>
              <a:t> project aspires to contribute to the recovery of the higher education sector as a pillar of diversity, social Inclusion, democracy and social responsibility in modern societies, which has been affected by the COVID-19 pandemic. The overall aim of this project in the post-pandemic era is to help HEIs re-consider their academia-society relationship and become more agile in tackling the crisis of important sectors of socio-economic activity severely hit by the pandemic such as the cultural sector. HEIs can start to see the appeal of providing innovative forms of digitally enhanced knowledge building and circulation in the form of Open Innovation (OI). </a:t>
            </a:r>
            <a:endParaRPr sz="1800">
              <a:latin typeface="Calibri"/>
              <a:ea typeface="Calibri"/>
              <a:cs typeface="Calibri"/>
              <a:sym typeface="Calibri"/>
            </a:endParaRPr>
          </a:p>
          <a:p>
            <a:pPr indent="0" lvl="0" marL="0" rtl="0" algn="just">
              <a:lnSpc>
                <a:spcPct val="107000"/>
              </a:lnSpc>
              <a:spcBef>
                <a:spcPts val="800"/>
              </a:spcBef>
              <a:spcAft>
                <a:spcPts val="0"/>
              </a:spcAft>
              <a:buSzPts val="1400"/>
              <a:buNone/>
            </a:pPr>
            <a:r>
              <a:rPr lang="en-US" sz="1800">
                <a:solidFill>
                  <a:srgbClr val="000000"/>
                </a:solidFill>
                <a:latin typeface="Calibri"/>
                <a:ea typeface="Calibri"/>
                <a:cs typeface="Calibri"/>
                <a:sym typeface="Calibri"/>
              </a:rPr>
              <a:t>There are ample opportunities for HEIs to renew and deepen their community engagement in response to the COVID-19 pandemic, including students’ social engagement and volunteering. Open Innovation (OI) is understood as a set of digitally enhanced participatory activities the main forms of which are: a) hacktivism (activism by means of hacking for a social purpose, such as hackathons/datathons, 24H sprints), b) maker movement, c) citizen science and d) crowd initiatives such as crowdfunding and crowdsourcing. The eCHOing project boosts the social dynamics of technology-enhanced participation in the form of OI to improve HE systems and make the cultural sector more agile and resilient. </a:t>
            </a:r>
            <a:endParaRPr sz="1800">
              <a:latin typeface="Calibri"/>
              <a:ea typeface="Calibri"/>
              <a:cs typeface="Calibri"/>
              <a:sym typeface="Calibri"/>
            </a:endParaRPr>
          </a:p>
          <a:p>
            <a:pPr indent="0" lvl="0" marL="0" rtl="0" algn="l">
              <a:lnSpc>
                <a:spcPct val="100000"/>
              </a:lnSpc>
              <a:spcBef>
                <a:spcPts val="800"/>
              </a:spcBef>
              <a:spcAft>
                <a:spcPts val="0"/>
              </a:spcAft>
              <a:buSzPts val="1400"/>
              <a:buNone/>
            </a:pPr>
            <a:r>
              <a:t/>
            </a:r>
            <a:endParaRPr/>
          </a:p>
        </p:txBody>
      </p:sp>
      <p:sp>
        <p:nvSpPr>
          <p:cNvPr id="109" name="Google Shape;109;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p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08" name="Google Shape;308;p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US">
                <a:solidFill>
                  <a:srgbClr val="262626"/>
                </a:solidFill>
                <a:latin typeface="Century Gothic"/>
                <a:ea typeface="Century Gothic"/>
                <a:cs typeface="Century Gothic"/>
                <a:sym typeface="Century Gothic"/>
              </a:rPr>
              <a:t>The </a:t>
            </a:r>
            <a:r>
              <a:rPr i="1" lang="en-US">
                <a:solidFill>
                  <a:srgbClr val="262626"/>
                </a:solidFill>
                <a:latin typeface="Century Gothic"/>
                <a:ea typeface="Century Gothic"/>
                <a:cs typeface="Century Gothic"/>
                <a:sym typeface="Century Gothic"/>
              </a:rPr>
              <a:t>eCHOing</a:t>
            </a:r>
            <a:r>
              <a:rPr lang="en-US">
                <a:solidFill>
                  <a:srgbClr val="262626"/>
                </a:solidFill>
                <a:latin typeface="Century Gothic"/>
                <a:ea typeface="Century Gothic"/>
                <a:cs typeface="Century Gothic"/>
                <a:sym typeface="Century Gothic"/>
              </a:rPr>
              <a:t> project aims for the </a:t>
            </a:r>
            <a:r>
              <a:rPr i="1" lang="en-US">
                <a:solidFill>
                  <a:srgbClr val="262626"/>
                </a:solidFill>
                <a:latin typeface="Century Gothic"/>
                <a:ea typeface="Century Gothic"/>
                <a:cs typeface="Century Gothic"/>
                <a:sym typeface="Century Gothic"/>
              </a:rPr>
              <a:t>“Recovery of cultural heritage through higher education driven open innovation” </a:t>
            </a:r>
            <a:r>
              <a:rPr lang="en-US">
                <a:solidFill>
                  <a:srgbClr val="262626"/>
                </a:solidFill>
                <a:latin typeface="Century Gothic"/>
                <a:ea typeface="Century Gothic"/>
                <a:cs typeface="Century Gothic"/>
                <a:sym typeface="Century Gothic"/>
              </a:rPr>
              <a:t>due to the Covid-19 pandemic and its effects on our modern society. A way in which diversity, social inclusion, democracy, and social responsibility can be rebuilt is through the overall improvement of the relationship between Higher Education Institutions (HEIs), Cultural Heritage Organizations (CHOs), and society’s everchanging needs, by means of open-innovation (OI) and other digitally enhanced tools. </a:t>
            </a:r>
            <a:endParaRPr>
              <a:latin typeface="Century Gothic"/>
              <a:ea typeface="Century Gothic"/>
              <a:cs typeface="Century Gothic"/>
              <a:sym typeface="Century Gothic"/>
            </a:endParaRPr>
          </a:p>
          <a:p>
            <a:pPr indent="0" lvl="0" marL="0" rtl="0" algn="just">
              <a:lnSpc>
                <a:spcPct val="100000"/>
              </a:lnSpc>
              <a:spcBef>
                <a:spcPts val="1000"/>
              </a:spcBef>
              <a:spcAft>
                <a:spcPts val="0"/>
              </a:spcAft>
              <a:buClr>
                <a:schemeClr val="dk1"/>
              </a:buClr>
              <a:buSzPts val="1100"/>
              <a:buFont typeface="Arial"/>
              <a:buNone/>
            </a:pPr>
            <a:r>
              <a:rPr lang="en-US">
                <a:latin typeface="Century Gothic"/>
                <a:ea typeface="Century Gothic"/>
                <a:cs typeface="Century Gothic"/>
                <a:sym typeface="Century Gothic"/>
              </a:rPr>
              <a:t>Open innovation (OI) is a process in which a new idea, device, or method addresses a certain problem in a way that gives importance to an individual or group, with the help of modern technology. Openness, thus, offers an opportunity for citizens to get involved and serve a social purpose, by participating in digitally enhanced activities. Such activities include hacktivism (activism by means of hacking for a social purpose), maker movement (DIY technology-based inventions), citizen science (participation of citizens in a scientific research), and crowd initiatives (such as crowdfunding and crowdsourcing). </a:t>
            </a:r>
            <a:endParaRPr>
              <a:latin typeface="Century Gothic"/>
              <a:ea typeface="Century Gothic"/>
              <a:cs typeface="Century Gothic"/>
              <a:sym typeface="Century Gothic"/>
            </a:endParaRPr>
          </a:p>
          <a:p>
            <a:pPr indent="0" lvl="0" marL="0" rtl="0" algn="just">
              <a:lnSpc>
                <a:spcPct val="100000"/>
              </a:lnSpc>
              <a:spcBef>
                <a:spcPts val="0"/>
              </a:spcBef>
              <a:spcAft>
                <a:spcPts val="0"/>
              </a:spcAft>
              <a:buClr>
                <a:schemeClr val="dk1"/>
              </a:buClr>
              <a:buSzPts val="1100"/>
              <a:buFont typeface="Arial"/>
              <a:buNone/>
            </a:pPr>
            <a:r>
              <a:t/>
            </a:r>
            <a:endParaRPr>
              <a:latin typeface="Century Gothic"/>
              <a:ea typeface="Century Gothic"/>
              <a:cs typeface="Century Gothic"/>
              <a:sym typeface="Century Gothic"/>
            </a:endParaRPr>
          </a:p>
          <a:p>
            <a:pPr indent="0" lvl="0" marL="0" rtl="0" algn="just">
              <a:lnSpc>
                <a:spcPct val="10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After finding and analyzing practices in which cultural heritage and CHOs are benefited through innovative projects, we can then provide the correct methods, tools, and teaching practices to HEIs and their staff. In that way, HEIs will actively support CHOs through public engagement and OI, thus highlighting the significance of cultural heritage in our modern society at such a difficult time.</a:t>
            </a:r>
            <a:endParaRPr>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330" name="Google Shape;330;p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3:notes"/>
          <p:cNvSpPr/>
          <p:nvPr>
            <p:ph idx="2" type="sldImg"/>
          </p:nvPr>
        </p:nvSpPr>
        <p:spPr>
          <a:xfrm>
            <a:off x="-1268413" y="1828800"/>
            <a:ext cx="16254413"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4:notes"/>
          <p:cNvSpPr/>
          <p:nvPr>
            <p:ph idx="2" type="sldImg"/>
          </p:nvPr>
        </p:nvSpPr>
        <p:spPr>
          <a:xfrm>
            <a:off x="-1268413" y="1828800"/>
            <a:ext cx="16254413" cy="9144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7" name="Google Shape;357;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p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t/>
            </a:r>
            <a:endParaRPr/>
          </a:p>
        </p:txBody>
      </p:sp>
      <p:sp>
        <p:nvSpPr>
          <p:cNvPr id="369" name="Google Shape;369;p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8" name="Google Shape;388;p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9" name="Google Shape;389;p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3f0e345b354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g3f0e345b354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7" name="Google Shape;397;g3f0e345b354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7:notes"/>
          <p:cNvSpPr txBox="1"/>
          <p:nvPr>
            <p:ph idx="1" type="body"/>
          </p:nvPr>
        </p:nvSpPr>
        <p:spPr>
          <a:xfrm>
            <a:off x="679768" y="4777195"/>
            <a:ext cx="5438100" cy="3908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t/>
            </a:r>
            <a:endParaRPr/>
          </a:p>
        </p:txBody>
      </p:sp>
      <p:sp>
        <p:nvSpPr>
          <p:cNvPr id="403" name="Google Shape;403;p17:notes"/>
          <p:cNvSpPr/>
          <p:nvPr>
            <p:ph idx="2" type="sldImg"/>
          </p:nvPr>
        </p:nvSpPr>
        <p:spPr>
          <a:xfrm>
            <a:off x="420688" y="1241425"/>
            <a:ext cx="5956300" cy="334962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p18:notes"/>
          <p:cNvSpPr/>
          <p:nvPr>
            <p:ph idx="2" type="sldImg"/>
          </p:nvPr>
        </p:nvSpPr>
        <p:spPr>
          <a:xfrm>
            <a:off x="-1268413" y="1828800"/>
            <a:ext cx="16254413" cy="9144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4" name="Google Shape;414;p18:notes"/>
          <p:cNvSpPr txBox="1"/>
          <p:nvPr>
            <p:ph idx="1" type="body"/>
          </p:nvPr>
        </p:nvSpPr>
        <p:spPr>
          <a:xfrm>
            <a:off x="1371600" y="11582400"/>
            <a:ext cx="10972800" cy="1097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p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28600" lvl="0" marL="228600" rtl="0" algn="l">
              <a:lnSpc>
                <a:spcPct val="115000"/>
              </a:lnSpc>
              <a:spcBef>
                <a:spcPts val="1200"/>
              </a:spcBef>
              <a:spcAft>
                <a:spcPts val="0"/>
              </a:spcAft>
              <a:buClr>
                <a:schemeClr val="dk1"/>
              </a:buClr>
              <a:buSzPts val="1100"/>
              <a:buFont typeface="Arial"/>
              <a:buNone/>
            </a:pPr>
            <a:r>
              <a:rPr lang="en-US" sz="1100">
                <a:highlight>
                  <a:srgbClr val="FFFF00"/>
                </a:highlight>
                <a:latin typeface="Arial"/>
                <a:ea typeface="Arial"/>
                <a:cs typeface="Arial"/>
                <a:sym typeface="Arial"/>
              </a:rPr>
              <a:t>the presentation will give an overview of what  “eCHOing” is. An Erasmus + project that will try to identify the possibilities of collaborations between HEIs and CHOs through open innovation initiatives and project co-creation and establish a methodology for such collaborations based on real life problems in order to support CHOs through public engagement and OI, thus highlighting the significance of cultural heritage in our modern society.</a:t>
            </a:r>
            <a:endParaRPr sz="1100">
              <a:highlight>
                <a:srgbClr val="FFFF00"/>
              </a:highlight>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33" name="Google Shape;133;p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4" name="Google Shape;42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20:notes"/>
          <p:cNvSpPr txBox="1"/>
          <p:nvPr>
            <p:ph idx="1" type="body"/>
          </p:nvPr>
        </p:nvSpPr>
        <p:spPr>
          <a:xfrm>
            <a:off x="685802" y="4400550"/>
            <a:ext cx="5486409" cy="360045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rial"/>
              <a:buNone/>
            </a:pPr>
            <a:r>
              <a:t/>
            </a:r>
            <a:endParaRPr b="0" i="0" sz="1800" u="none" cap="none" strike="noStrike">
              <a:solidFill>
                <a:schemeClr val="dk1"/>
              </a:solidFill>
              <a:latin typeface="Arial"/>
              <a:ea typeface="Arial"/>
              <a:cs typeface="Arial"/>
              <a:sym typeface="Arial"/>
            </a:endParaRPr>
          </a:p>
        </p:txBody>
      </p:sp>
      <p:sp>
        <p:nvSpPr>
          <p:cNvPr id="435" name="Google Shape;43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0"/>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p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p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latin typeface="Century Gothic"/>
                <a:ea typeface="Century Gothic"/>
                <a:cs typeface="Century Gothic"/>
                <a:sym typeface="Century Gothic"/>
              </a:rPr>
              <a:t> Project Partners</a:t>
            </a:r>
            <a:endParaRPr b="1" sz="14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t/>
            </a:r>
            <a:endParaRPr>
              <a:latin typeface="Century Gothic"/>
              <a:ea typeface="Century Gothic"/>
              <a:cs typeface="Century Gothic"/>
              <a:sym typeface="Century Gothic"/>
            </a:endParaRPr>
          </a:p>
          <a:p>
            <a:pPr indent="0" lvl="0" marL="0" rtl="0" algn="just">
              <a:lnSpc>
                <a:spcPct val="10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4 HEIs, 1 business sector, and 1 partner from civil society, across 5 European countries. Those include: NTNU (Norway), Scuola Superiore Sant’Anna (Italy), Sofia University St. Kliment Ohridski (Bulgaria), University of Tartu (Estonia), OSYGY (Greece), and Web2Learn (Greece). </a:t>
            </a:r>
            <a:endParaRPr>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147" name="Google Shape;147;p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t/>
            </a:r>
            <a:endParaRPr/>
          </a:p>
        </p:txBody>
      </p:sp>
      <p:sp>
        <p:nvSpPr>
          <p:cNvPr id="181" name="Google Shape;181;p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dk1"/>
              </a:buClr>
              <a:buSzPts val="1400"/>
              <a:buFont typeface="Calibri"/>
              <a:buNone/>
            </a:pPr>
            <a:r>
              <a:t/>
            </a:r>
            <a:endParaRPr b="0" i="0" sz="1317" u="none" cap="none" strike="noStrike">
              <a:solidFill>
                <a:schemeClr val="dk1"/>
              </a:solidFill>
              <a:latin typeface="Calibri"/>
              <a:ea typeface="Calibri"/>
              <a:cs typeface="Calibri"/>
              <a:sym typeface="Calibri"/>
            </a:endParaRPr>
          </a:p>
          <a:p>
            <a:pPr indent="0" lvl="0" marL="0" marR="0" rtl="0" algn="l">
              <a:lnSpc>
                <a:spcPct val="70000"/>
              </a:lnSpc>
              <a:spcBef>
                <a:spcPts val="0"/>
              </a:spcBef>
              <a:spcAft>
                <a:spcPts val="0"/>
              </a:spcAft>
              <a:buClr>
                <a:schemeClr val="dk1"/>
              </a:buClr>
              <a:buSzPts val="1400"/>
              <a:buFont typeface="Calibri"/>
              <a:buNone/>
            </a:pPr>
            <a:r>
              <a:rPr b="0" i="0" lang="en-US" sz="1317" u="none" cap="none" strike="noStrike">
                <a:solidFill>
                  <a:schemeClr val="dk1"/>
                </a:solidFill>
                <a:latin typeface="Calibri"/>
                <a:ea typeface="Calibri"/>
                <a:cs typeface="Calibri"/>
                <a:sym typeface="Calibri"/>
              </a:rPr>
              <a:t>Interdisciplinary work stimulates creativity</a:t>
            </a:r>
            <a:endParaRPr b="0" i="0" sz="1600" u="none" cap="none" strike="noStrike">
              <a:solidFill>
                <a:schemeClr val="dk1"/>
              </a:solidFill>
              <a:latin typeface="Calibri"/>
              <a:ea typeface="Calibri"/>
              <a:cs typeface="Calibri"/>
              <a:sym typeface="Calibri"/>
            </a:endParaRPr>
          </a:p>
          <a:p>
            <a:pPr indent="0" lvl="0" marL="0" marR="0" rtl="0" algn="l">
              <a:lnSpc>
                <a:spcPct val="70000"/>
              </a:lnSpc>
              <a:spcBef>
                <a:spcPts val="1000"/>
              </a:spcBef>
              <a:spcAft>
                <a:spcPts val="0"/>
              </a:spcAft>
              <a:buClr>
                <a:schemeClr val="dk1"/>
              </a:buClr>
              <a:buSzPts val="1400"/>
              <a:buFont typeface="Calibri"/>
              <a:buNone/>
            </a:pPr>
            <a:r>
              <a:rPr b="0" i="0" lang="en-US" sz="1317" u="none" cap="none" strike="noStrike">
                <a:solidFill>
                  <a:schemeClr val="dk1"/>
                </a:solidFill>
                <a:latin typeface="Calibri"/>
                <a:ea typeface="Calibri"/>
                <a:cs typeface="Calibri"/>
                <a:sym typeface="Calibri"/>
              </a:rPr>
              <a:t>Important to establish </a:t>
            </a:r>
            <a:endParaRPr b="0" i="0" sz="1600" u="none" cap="none" strike="noStrike">
              <a:solidFill>
                <a:schemeClr val="dk1"/>
              </a:solidFill>
              <a:latin typeface="Calibri"/>
              <a:ea typeface="Calibri"/>
              <a:cs typeface="Calibri"/>
              <a:sym typeface="Calibri"/>
            </a:endParaRPr>
          </a:p>
          <a:p>
            <a:pPr indent="0" lvl="0" marL="0" marR="0" rtl="0" algn="l">
              <a:lnSpc>
                <a:spcPct val="70000"/>
              </a:lnSpc>
              <a:spcBef>
                <a:spcPts val="1000"/>
              </a:spcBef>
              <a:spcAft>
                <a:spcPts val="0"/>
              </a:spcAft>
              <a:buClr>
                <a:schemeClr val="lt1"/>
              </a:buClr>
              <a:buSzPts val="1800"/>
              <a:buFont typeface="Arial"/>
              <a:buNone/>
            </a:pPr>
            <a:r>
              <a:rPr b="0" i="0" lang="en-US" sz="1317" u="none" cap="none" strike="noStrike">
                <a:solidFill>
                  <a:schemeClr val="dk1"/>
                </a:solidFill>
                <a:latin typeface="Calibri"/>
                <a:ea typeface="Calibri"/>
                <a:cs typeface="Calibri"/>
                <a:sym typeface="Calibri"/>
              </a:rPr>
              <a:t>-a common terminology ground</a:t>
            </a:r>
            <a:endParaRPr b="0" i="0" sz="1600" u="none" cap="none" strike="noStrike">
              <a:solidFill>
                <a:schemeClr val="dk1"/>
              </a:solidFill>
              <a:latin typeface="Calibri"/>
              <a:ea typeface="Calibri"/>
              <a:cs typeface="Calibri"/>
              <a:sym typeface="Calibri"/>
            </a:endParaRPr>
          </a:p>
          <a:p>
            <a:pPr indent="0" lvl="0" marL="0" marR="0" rtl="0" algn="l">
              <a:lnSpc>
                <a:spcPct val="70000"/>
              </a:lnSpc>
              <a:spcBef>
                <a:spcPts val="1000"/>
              </a:spcBef>
              <a:spcAft>
                <a:spcPts val="0"/>
              </a:spcAft>
              <a:buClr>
                <a:schemeClr val="lt1"/>
              </a:buClr>
              <a:buSzPts val="1800"/>
              <a:buFont typeface="Arial"/>
              <a:buNone/>
            </a:pPr>
            <a:r>
              <a:rPr b="0" i="0" lang="en-US" sz="1317" u="none" cap="none" strike="noStrike">
                <a:solidFill>
                  <a:schemeClr val="dk1"/>
                </a:solidFill>
                <a:latin typeface="Calibri"/>
                <a:ea typeface="Calibri"/>
                <a:cs typeface="Calibri"/>
                <a:sym typeface="Calibri"/>
              </a:rPr>
              <a:t>-common goals and values</a:t>
            </a:r>
            <a:endParaRPr b="0" i="0" sz="1600" u="none" cap="none" strike="noStrike">
              <a:solidFill>
                <a:schemeClr val="dk1"/>
              </a:solidFill>
              <a:latin typeface="Calibri"/>
              <a:ea typeface="Calibri"/>
              <a:cs typeface="Calibri"/>
              <a:sym typeface="Calibri"/>
            </a:endParaRPr>
          </a:p>
          <a:p>
            <a:pPr indent="0" lvl="0" marL="0" marR="0" rtl="0" algn="l">
              <a:lnSpc>
                <a:spcPct val="70000"/>
              </a:lnSpc>
              <a:spcBef>
                <a:spcPts val="1000"/>
              </a:spcBef>
              <a:spcAft>
                <a:spcPts val="0"/>
              </a:spcAft>
              <a:buClr>
                <a:schemeClr val="lt1"/>
              </a:buClr>
              <a:buSzPts val="1800"/>
              <a:buFont typeface="Arial"/>
              <a:buNone/>
            </a:pPr>
            <a:r>
              <a:rPr b="0" i="0" lang="en-US" sz="1317" u="none" cap="none" strike="noStrike">
                <a:solidFill>
                  <a:schemeClr val="dk1"/>
                </a:solidFill>
                <a:latin typeface="Calibri"/>
                <a:ea typeface="Calibri"/>
                <a:cs typeface="Calibri"/>
                <a:sym typeface="Calibri"/>
              </a:rPr>
              <a:t>-enriched subject perspectives</a:t>
            </a:r>
            <a:endParaRPr b="0" i="0" sz="1600" u="none" cap="none" strike="noStrike">
              <a:solidFill>
                <a:schemeClr val="dk1"/>
              </a:solidFill>
              <a:latin typeface="Calibri"/>
              <a:ea typeface="Calibri"/>
              <a:cs typeface="Calibri"/>
              <a:sym typeface="Calibri"/>
            </a:endParaRPr>
          </a:p>
          <a:p>
            <a:pPr indent="0" lvl="0" marL="0" marR="0" rtl="0" algn="l">
              <a:lnSpc>
                <a:spcPct val="70000"/>
              </a:lnSpc>
              <a:spcBef>
                <a:spcPts val="1000"/>
              </a:spcBef>
              <a:spcAft>
                <a:spcPts val="0"/>
              </a:spcAft>
              <a:buClr>
                <a:schemeClr val="lt1"/>
              </a:buClr>
              <a:buSzPts val="1800"/>
              <a:buFont typeface="Arial"/>
              <a:buNone/>
            </a:pPr>
            <a:r>
              <a:rPr b="0" i="0" lang="en-US" sz="1317" u="none" cap="none" strike="noStrike">
                <a:solidFill>
                  <a:schemeClr val="dk1"/>
                </a:solidFill>
                <a:latin typeface="Calibri"/>
                <a:ea typeface="Calibri"/>
                <a:cs typeface="Calibri"/>
                <a:sym typeface="Calibri"/>
              </a:rPr>
              <a:t>-communication strategies with your end-users.</a:t>
            </a:r>
            <a:endParaRPr b="0" i="0" sz="2400" u="none" cap="none" strike="noStrike">
              <a:solidFill>
                <a:schemeClr val="dk1"/>
              </a:solidFill>
              <a:latin typeface="Arial"/>
              <a:ea typeface="Arial"/>
              <a:cs typeface="Arial"/>
              <a:sym typeface="Arial"/>
            </a:endParaRPr>
          </a:p>
        </p:txBody>
      </p:sp>
      <p:sp>
        <p:nvSpPr>
          <p:cNvPr id="213" name="Google Shape;2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800"/>
              <a:buFont typeface="Arial"/>
              <a:buNone/>
            </a:pPr>
            <a:r>
              <a:rPr lang="en-US" sz="1400"/>
              <a:t>The Vision of Echoing is to find ways to support small and medium CHOs that were hit by the pandemic by co-desgning solutions tailored to their real life problems</a:t>
            </a:r>
            <a:endParaRPr sz="1800"/>
          </a:p>
        </p:txBody>
      </p:sp>
      <p:sp>
        <p:nvSpPr>
          <p:cNvPr id="233" name="Google Shape;233;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just">
              <a:lnSpc>
                <a:spcPct val="115000"/>
              </a:lnSpc>
              <a:spcBef>
                <a:spcPts val="0"/>
              </a:spcBef>
              <a:spcAft>
                <a:spcPts val="0"/>
              </a:spcAft>
              <a:buClr>
                <a:schemeClr val="dk1"/>
              </a:buClr>
              <a:buSzPts val="1100"/>
              <a:buFont typeface="Arial"/>
              <a:buNone/>
            </a:pPr>
            <a:r>
              <a:rPr lang="en-US">
                <a:solidFill>
                  <a:srgbClr val="262626"/>
                </a:solidFill>
                <a:latin typeface="Century Gothic"/>
                <a:ea typeface="Century Gothic"/>
                <a:cs typeface="Century Gothic"/>
                <a:sym typeface="Century Gothic"/>
              </a:rPr>
              <a:t>The </a:t>
            </a:r>
            <a:r>
              <a:rPr i="1" lang="en-US">
                <a:solidFill>
                  <a:srgbClr val="262626"/>
                </a:solidFill>
                <a:latin typeface="Century Gothic"/>
                <a:ea typeface="Century Gothic"/>
                <a:cs typeface="Century Gothic"/>
                <a:sym typeface="Century Gothic"/>
              </a:rPr>
              <a:t>eCHOing</a:t>
            </a:r>
            <a:r>
              <a:rPr lang="en-US">
                <a:solidFill>
                  <a:srgbClr val="262626"/>
                </a:solidFill>
                <a:latin typeface="Century Gothic"/>
                <a:ea typeface="Century Gothic"/>
                <a:cs typeface="Century Gothic"/>
                <a:sym typeface="Century Gothic"/>
              </a:rPr>
              <a:t> project aims for the </a:t>
            </a:r>
            <a:r>
              <a:rPr i="1" lang="en-US">
                <a:solidFill>
                  <a:srgbClr val="262626"/>
                </a:solidFill>
                <a:latin typeface="Century Gothic"/>
                <a:ea typeface="Century Gothic"/>
                <a:cs typeface="Century Gothic"/>
                <a:sym typeface="Century Gothic"/>
              </a:rPr>
              <a:t>“Recovery of cultural heritage through higher education driven open innovation” </a:t>
            </a:r>
            <a:r>
              <a:rPr lang="en-US">
                <a:solidFill>
                  <a:srgbClr val="262626"/>
                </a:solidFill>
                <a:latin typeface="Century Gothic"/>
                <a:ea typeface="Century Gothic"/>
                <a:cs typeface="Century Gothic"/>
                <a:sym typeface="Century Gothic"/>
              </a:rPr>
              <a:t>due to the Covid-19 pandemic and its effects on our modern society. A way in which diversity, social inclusion, democracy, and social responsibility can be rebuilt is through the overall improvement of the relationship between Higher Education Institutions (HEIs), Cultural Heritage Organizations (CHOs), and society’s everchanging needs, by means of open-innovation (OI) and other digitally enhanced tools. </a:t>
            </a:r>
            <a:endParaRPr>
              <a:latin typeface="Century Gothic"/>
              <a:ea typeface="Century Gothic"/>
              <a:cs typeface="Century Gothic"/>
              <a:sym typeface="Century Gothic"/>
            </a:endParaRPr>
          </a:p>
          <a:p>
            <a:pPr indent="0" lvl="0" marL="0" rtl="0" algn="just">
              <a:lnSpc>
                <a:spcPct val="100000"/>
              </a:lnSpc>
              <a:spcBef>
                <a:spcPts val="1000"/>
              </a:spcBef>
              <a:spcAft>
                <a:spcPts val="0"/>
              </a:spcAft>
              <a:buClr>
                <a:schemeClr val="dk1"/>
              </a:buClr>
              <a:buSzPts val="1100"/>
              <a:buFont typeface="Arial"/>
              <a:buNone/>
            </a:pPr>
            <a:r>
              <a:rPr lang="en-US">
                <a:latin typeface="Century Gothic"/>
                <a:ea typeface="Century Gothic"/>
                <a:cs typeface="Century Gothic"/>
                <a:sym typeface="Century Gothic"/>
              </a:rPr>
              <a:t>Open innovation (OI) is a process in which a new idea, device, or method addresses a certain problem in a way that gives importance to an individual or group, with the help of modern technology. Openness, thus, offers an opportunity for citizens to get involved and serve a social purpose, by participating in digitally enhanced activities. Such activities include hacktivism (activism by means of hacking for a social purpose), maker movement (DIY technology-based inventions), citizen science (participation of citizens in a scientific research), and crowd initiatives (such as crowdfunding and crowdsourcing). </a:t>
            </a:r>
            <a:endParaRPr>
              <a:latin typeface="Century Gothic"/>
              <a:ea typeface="Century Gothic"/>
              <a:cs typeface="Century Gothic"/>
              <a:sym typeface="Century Gothic"/>
            </a:endParaRPr>
          </a:p>
          <a:p>
            <a:pPr indent="0" lvl="0" marL="0" rtl="0" algn="just">
              <a:lnSpc>
                <a:spcPct val="100000"/>
              </a:lnSpc>
              <a:spcBef>
                <a:spcPts val="0"/>
              </a:spcBef>
              <a:spcAft>
                <a:spcPts val="0"/>
              </a:spcAft>
              <a:buClr>
                <a:schemeClr val="dk1"/>
              </a:buClr>
              <a:buSzPts val="1100"/>
              <a:buFont typeface="Arial"/>
              <a:buNone/>
            </a:pPr>
            <a:r>
              <a:t/>
            </a:r>
            <a:endParaRPr>
              <a:latin typeface="Century Gothic"/>
              <a:ea typeface="Century Gothic"/>
              <a:cs typeface="Century Gothic"/>
              <a:sym typeface="Century Gothic"/>
            </a:endParaRPr>
          </a:p>
          <a:p>
            <a:pPr indent="0" lvl="0" marL="0" rtl="0" algn="just">
              <a:lnSpc>
                <a:spcPct val="100000"/>
              </a:lnSpc>
              <a:spcBef>
                <a:spcPts val="0"/>
              </a:spcBef>
              <a:spcAft>
                <a:spcPts val="0"/>
              </a:spcAft>
              <a:buClr>
                <a:schemeClr val="dk1"/>
              </a:buClr>
              <a:buSzPts val="1100"/>
              <a:buFont typeface="Arial"/>
              <a:buNone/>
            </a:pPr>
            <a:r>
              <a:rPr lang="en-US">
                <a:latin typeface="Century Gothic"/>
                <a:ea typeface="Century Gothic"/>
                <a:cs typeface="Century Gothic"/>
                <a:sym typeface="Century Gothic"/>
              </a:rPr>
              <a:t>After finding and analyzing practices in which cultural heritage and CHOs are benefited through innovative projects, we can then provide the correct methods, tools, and teaching practices to HEIs and their staff. In that way, HEIs will actively support CHOs through public engagement and OI, thus highlighting the significance of cultural heritage in our modern society at such a difficult time.</a:t>
            </a:r>
            <a:endParaRPr>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400"/>
              <a:buFont typeface="Calibri"/>
              <a:buNone/>
            </a:pPr>
            <a:r>
              <a:t/>
            </a:r>
            <a:endParaRPr/>
          </a:p>
        </p:txBody>
      </p:sp>
      <p:sp>
        <p:nvSpPr>
          <p:cNvPr id="264" name="Google Shape;264;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8:notes"/>
          <p:cNvSpPr txBox="1"/>
          <p:nvPr>
            <p:ph idx="1" type="body"/>
          </p:nvPr>
        </p:nvSpPr>
        <p:spPr>
          <a:xfrm>
            <a:off x="1371600" y="11582400"/>
            <a:ext cx="10972800" cy="1097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rPr b="0" i="0" lang="en-US" sz="1100" u="none" cap="none" strike="noStrike">
                <a:solidFill>
                  <a:schemeClr val="dk1"/>
                </a:solidFill>
                <a:latin typeface="Calibri"/>
                <a:ea typeface="Calibri"/>
                <a:cs typeface="Calibri"/>
                <a:sym typeface="Calibri"/>
              </a:rPr>
              <a:t>studentshandbooks, based on Surveys and interviews of Mu</a:t>
            </a:r>
            <a:r>
              <a:rPr lang="en-US" sz="1100">
                <a:solidFill>
                  <a:schemeClr val="dk1"/>
                </a:solidFill>
                <a:latin typeface="Calibri"/>
                <a:ea typeface="Calibri"/>
                <a:cs typeface="Calibri"/>
                <a:sym typeface="Calibri"/>
              </a:rPr>
              <a:t>seum</a:t>
            </a:r>
            <a:r>
              <a:rPr b="0" i="0" lang="en-US" sz="1100" u="none" cap="none" strike="noStrike">
                <a:solidFill>
                  <a:schemeClr val="dk1"/>
                </a:solidFill>
                <a:latin typeface="Calibri"/>
                <a:ea typeface="Calibri"/>
                <a:cs typeface="Calibri"/>
                <a:sym typeface="Calibri"/>
              </a:rPr>
              <a:t> practices of staff of the 25 cultural organisations that have signed letters of Intend with the project</a:t>
            </a:r>
            <a:r>
              <a:rPr b="0" i="0" lang="en-US" sz="1100" u="none" cap="none" strike="noStrike">
                <a:solidFill>
                  <a:schemeClr val="dk1"/>
                </a:solidFill>
                <a:latin typeface="Arial"/>
                <a:ea typeface="Arial"/>
                <a:cs typeface="Arial"/>
                <a:sym typeface="Arial"/>
              </a:rPr>
              <a:t> and </a:t>
            </a:r>
            <a:r>
              <a:rPr b="0" i="0" lang="en-US" sz="1100" u="none" cap="none" strike="noStrike">
                <a:solidFill>
                  <a:schemeClr val="dk1"/>
                </a:solidFill>
                <a:latin typeface="Calibri"/>
                <a:ea typeface="Calibri"/>
                <a:cs typeface="Calibri"/>
                <a:sym typeface="Calibri"/>
              </a:rPr>
              <a:t>HEI students and staff.</a:t>
            </a:r>
            <a:endParaRPr/>
          </a:p>
        </p:txBody>
      </p:sp>
      <p:sp>
        <p:nvSpPr>
          <p:cNvPr id="276" name="Google Shape;276;p8:notes"/>
          <p:cNvSpPr/>
          <p:nvPr>
            <p:ph idx="2" type="sldImg"/>
          </p:nvPr>
        </p:nvSpPr>
        <p:spPr>
          <a:xfrm>
            <a:off x="-1268413" y="1828800"/>
            <a:ext cx="16254413" cy="9144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9:notes"/>
          <p:cNvSpPr txBox="1"/>
          <p:nvPr>
            <p:ph idx="1" type="body"/>
          </p:nvPr>
        </p:nvSpPr>
        <p:spPr>
          <a:xfrm>
            <a:off x="1371600" y="11582400"/>
            <a:ext cx="10972800" cy="10972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Calibri"/>
              <a:buNone/>
            </a:pPr>
            <a:r>
              <a:t/>
            </a:r>
            <a:endParaRPr/>
          </a:p>
        </p:txBody>
      </p:sp>
      <p:sp>
        <p:nvSpPr>
          <p:cNvPr id="295" name="Google Shape;295;p9:notes"/>
          <p:cNvSpPr/>
          <p:nvPr>
            <p:ph idx="2" type="sldImg"/>
          </p:nvPr>
        </p:nvSpPr>
        <p:spPr>
          <a:xfrm>
            <a:off x="-1268413" y="1828800"/>
            <a:ext cx="16254413" cy="9144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0" name="Shape 60"/>
        <p:cNvGrpSpPr/>
        <p:nvPr/>
      </p:nvGrpSpPr>
      <p:grpSpPr>
        <a:xfrm>
          <a:off x="0" y="0"/>
          <a:ext cx="0" cy="0"/>
          <a:chOff x="0" y="0"/>
          <a:chExt cx="0" cy="0"/>
        </a:xfrm>
      </p:grpSpPr>
      <p:sp>
        <p:nvSpPr>
          <p:cNvPr id="61" name="Google Shape;61;p32"/>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32"/>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3" name="Google Shape;63;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6" name="Shape 66"/>
        <p:cNvGrpSpPr/>
        <p:nvPr/>
      </p:nvGrpSpPr>
      <p:grpSpPr>
        <a:xfrm>
          <a:off x="0" y="0"/>
          <a:ext cx="0" cy="0"/>
          <a:chOff x="0" y="0"/>
          <a:chExt cx="0" cy="0"/>
        </a:xfrm>
      </p:grpSpPr>
      <p:sp>
        <p:nvSpPr>
          <p:cNvPr id="67" name="Google Shape;67;p3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33"/>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33"/>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3" name="Shape 73"/>
        <p:cNvGrpSpPr/>
        <p:nvPr/>
      </p:nvGrpSpPr>
      <p:grpSpPr>
        <a:xfrm>
          <a:off x="0" y="0"/>
          <a:ext cx="0" cy="0"/>
          <a:chOff x="0" y="0"/>
          <a:chExt cx="0" cy="0"/>
        </a:xfrm>
      </p:grpSpPr>
      <p:sp>
        <p:nvSpPr>
          <p:cNvPr id="74" name="Google Shape;74;p34"/>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4"/>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6" name="Google Shape;76;p34"/>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34"/>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78" name="Google Shape;78;p34"/>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2" name="Shape 82"/>
        <p:cNvGrpSpPr/>
        <p:nvPr/>
      </p:nvGrpSpPr>
      <p:grpSpPr>
        <a:xfrm>
          <a:off x="0" y="0"/>
          <a:ext cx="0" cy="0"/>
          <a:chOff x="0" y="0"/>
          <a:chExt cx="0" cy="0"/>
        </a:xfrm>
      </p:grpSpPr>
      <p:sp>
        <p:nvSpPr>
          <p:cNvPr id="83" name="Google Shape;83;p3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sp>
        <p:nvSpPr>
          <p:cNvPr id="88" name="Google Shape;88;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36"/>
          <p:cNvSpPr/>
          <p:nvPr>
            <p:ph idx="2" type="pic"/>
          </p:nvPr>
        </p:nvSpPr>
        <p:spPr>
          <a:xfrm>
            <a:off x="5183188" y="987425"/>
            <a:ext cx="6172200" cy="4873625"/>
          </a:xfrm>
          <a:prstGeom prst="rect">
            <a:avLst/>
          </a:prstGeom>
          <a:noFill/>
          <a:ln>
            <a:noFill/>
          </a:ln>
        </p:spPr>
      </p:sp>
      <p:sp>
        <p:nvSpPr>
          <p:cNvPr id="90" name="Google Shape;90;p36"/>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2" name="Google Shape;92;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4" name="Shape 94"/>
        <p:cNvGrpSpPr/>
        <p:nvPr/>
      </p:nvGrpSpPr>
      <p:grpSpPr>
        <a:xfrm>
          <a:off x="0" y="0"/>
          <a:ext cx="0" cy="0"/>
          <a:chOff x="0" y="0"/>
          <a:chExt cx="0" cy="0"/>
        </a:xfrm>
      </p:grpSpPr>
      <p:sp>
        <p:nvSpPr>
          <p:cNvPr id="95" name="Google Shape;95;p3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6" name="Google Shape;96;p37"/>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0" name="Shape 100"/>
        <p:cNvGrpSpPr/>
        <p:nvPr/>
      </p:nvGrpSpPr>
      <p:grpSpPr>
        <a:xfrm>
          <a:off x="0" y="0"/>
          <a:ext cx="0" cy="0"/>
          <a:chOff x="0" y="0"/>
          <a:chExt cx="0" cy="0"/>
        </a:xfrm>
      </p:grpSpPr>
      <p:sp>
        <p:nvSpPr>
          <p:cNvPr id="101" name="Google Shape;101;p38"/>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38"/>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3" name="Google Shape;103;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61">
  <p:cSld name="p61">
    <p:spTree>
      <p:nvGrpSpPr>
        <p:cNvPr id="25" name="Shape 25"/>
        <p:cNvGrpSpPr/>
        <p:nvPr/>
      </p:nvGrpSpPr>
      <p:grpSpPr>
        <a:xfrm>
          <a:off x="0" y="0"/>
          <a:ext cx="0" cy="0"/>
          <a:chOff x="0" y="0"/>
          <a:chExt cx="0" cy="0"/>
        </a:xfrm>
      </p:grpSpPr>
      <p:sp>
        <p:nvSpPr>
          <p:cNvPr id="26" name="Google Shape;26;p25"/>
          <p:cNvSpPr/>
          <p:nvPr>
            <p:ph idx="2" type="pic"/>
          </p:nvPr>
        </p:nvSpPr>
        <p:spPr>
          <a:xfrm>
            <a:off x="993644" y="980380"/>
            <a:ext cx="3432000" cy="4897200"/>
          </a:xfrm>
          <a:prstGeom prst="rect">
            <a:avLst/>
          </a:prstGeom>
          <a:solidFill>
            <a:srgbClr val="D8D8D8"/>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7" name="Shape 27"/>
        <p:cNvGrpSpPr/>
        <p:nvPr/>
      </p:nvGrpSpPr>
      <p:grpSpPr>
        <a:xfrm>
          <a:off x="0" y="0"/>
          <a:ext cx="0" cy="0"/>
          <a:chOff x="0" y="0"/>
          <a:chExt cx="0" cy="0"/>
        </a:xfrm>
      </p:grpSpPr>
      <p:sp>
        <p:nvSpPr>
          <p:cNvPr id="28" name="Google Shape;28;p26"/>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90000"/>
              </a:lnSpc>
              <a:spcBef>
                <a:spcPts val="0"/>
              </a:spcBef>
              <a:spcAft>
                <a:spcPts val="0"/>
              </a:spcAft>
              <a:buClr>
                <a:schemeClr val="dk1"/>
              </a:buClr>
              <a:buSzPts val="3700"/>
              <a:buFont typeface="Calibri"/>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29" name="Google Shape;29;p26"/>
          <p:cNvSpPr txBox="1"/>
          <p:nvPr>
            <p:ph idx="1" type="body"/>
          </p:nvPr>
        </p:nvSpPr>
        <p:spPr>
          <a:xfrm>
            <a:off x="4156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90000"/>
              </a:lnSpc>
              <a:spcBef>
                <a:spcPts val="0"/>
              </a:spcBef>
              <a:spcAft>
                <a:spcPts val="0"/>
              </a:spcAft>
              <a:buClr>
                <a:schemeClr val="dk1"/>
              </a:buClr>
              <a:buSzPts val="1900"/>
              <a:buChar char="●"/>
              <a:defRPr sz="1900"/>
            </a:lvl1pPr>
            <a:lvl2pPr indent="-330200" lvl="1" marL="914400" algn="l">
              <a:lnSpc>
                <a:spcPct val="90000"/>
              </a:lnSpc>
              <a:spcBef>
                <a:spcPts val="0"/>
              </a:spcBef>
              <a:spcAft>
                <a:spcPts val="0"/>
              </a:spcAft>
              <a:buClr>
                <a:schemeClr val="dk1"/>
              </a:buClr>
              <a:buSzPts val="1600"/>
              <a:buChar char="○"/>
              <a:defRPr sz="1600"/>
            </a:lvl2pPr>
            <a:lvl3pPr indent="-330200" lvl="2" marL="1371600" algn="l">
              <a:lnSpc>
                <a:spcPct val="90000"/>
              </a:lnSpc>
              <a:spcBef>
                <a:spcPts val="0"/>
              </a:spcBef>
              <a:spcAft>
                <a:spcPts val="0"/>
              </a:spcAft>
              <a:buClr>
                <a:schemeClr val="dk1"/>
              </a:buClr>
              <a:buSzPts val="1600"/>
              <a:buChar char="■"/>
              <a:defRPr sz="1600"/>
            </a:lvl3pPr>
            <a:lvl4pPr indent="-330200" lvl="3" marL="1828800" algn="l">
              <a:lnSpc>
                <a:spcPct val="90000"/>
              </a:lnSpc>
              <a:spcBef>
                <a:spcPts val="0"/>
              </a:spcBef>
              <a:spcAft>
                <a:spcPts val="0"/>
              </a:spcAft>
              <a:buClr>
                <a:schemeClr val="dk1"/>
              </a:buClr>
              <a:buSzPts val="1600"/>
              <a:buChar char="●"/>
              <a:defRPr sz="1600"/>
            </a:lvl4pPr>
            <a:lvl5pPr indent="-330200" lvl="4" marL="2286000" algn="l">
              <a:lnSpc>
                <a:spcPct val="90000"/>
              </a:lnSpc>
              <a:spcBef>
                <a:spcPts val="0"/>
              </a:spcBef>
              <a:spcAft>
                <a:spcPts val="0"/>
              </a:spcAft>
              <a:buClr>
                <a:schemeClr val="dk1"/>
              </a:buClr>
              <a:buSzPts val="1600"/>
              <a:buChar char="○"/>
              <a:defRPr sz="1600"/>
            </a:lvl5pPr>
            <a:lvl6pPr indent="-330200" lvl="5" marL="2743200" algn="l">
              <a:lnSpc>
                <a:spcPct val="90000"/>
              </a:lnSpc>
              <a:spcBef>
                <a:spcPts val="0"/>
              </a:spcBef>
              <a:spcAft>
                <a:spcPts val="0"/>
              </a:spcAft>
              <a:buClr>
                <a:schemeClr val="dk1"/>
              </a:buClr>
              <a:buSzPts val="1600"/>
              <a:buChar char="■"/>
              <a:defRPr sz="1600"/>
            </a:lvl6pPr>
            <a:lvl7pPr indent="-330200" lvl="6" marL="3200400" algn="l">
              <a:lnSpc>
                <a:spcPct val="90000"/>
              </a:lnSpc>
              <a:spcBef>
                <a:spcPts val="0"/>
              </a:spcBef>
              <a:spcAft>
                <a:spcPts val="0"/>
              </a:spcAft>
              <a:buClr>
                <a:schemeClr val="dk1"/>
              </a:buClr>
              <a:buSzPts val="1600"/>
              <a:buChar char="●"/>
              <a:defRPr sz="1600"/>
            </a:lvl7pPr>
            <a:lvl8pPr indent="-330200" lvl="7" marL="3657600" algn="l">
              <a:lnSpc>
                <a:spcPct val="90000"/>
              </a:lnSpc>
              <a:spcBef>
                <a:spcPts val="0"/>
              </a:spcBef>
              <a:spcAft>
                <a:spcPts val="0"/>
              </a:spcAft>
              <a:buClr>
                <a:schemeClr val="dk1"/>
              </a:buClr>
              <a:buSzPts val="1600"/>
              <a:buChar char="○"/>
              <a:defRPr sz="1600"/>
            </a:lvl8pPr>
            <a:lvl9pPr indent="-330200" lvl="8" marL="4114800" algn="l">
              <a:lnSpc>
                <a:spcPct val="90000"/>
              </a:lnSpc>
              <a:spcBef>
                <a:spcPts val="0"/>
              </a:spcBef>
              <a:spcAft>
                <a:spcPts val="0"/>
              </a:spcAft>
              <a:buClr>
                <a:schemeClr val="dk1"/>
              </a:buClr>
              <a:buSzPts val="1600"/>
              <a:buChar char="■"/>
              <a:defRPr sz="1600"/>
            </a:lvl9pPr>
          </a:lstStyle>
          <a:p/>
        </p:txBody>
      </p:sp>
      <p:sp>
        <p:nvSpPr>
          <p:cNvPr id="30" name="Google Shape;30;p26"/>
          <p:cNvSpPr txBox="1"/>
          <p:nvPr>
            <p:ph idx="2" type="body"/>
          </p:nvPr>
        </p:nvSpPr>
        <p:spPr>
          <a:xfrm>
            <a:off x="6443200" y="1536633"/>
            <a:ext cx="5333100" cy="4555200"/>
          </a:xfrm>
          <a:prstGeom prst="rect">
            <a:avLst/>
          </a:prstGeom>
          <a:noFill/>
          <a:ln>
            <a:noFill/>
          </a:ln>
        </p:spPr>
        <p:txBody>
          <a:bodyPr anchorCtr="0" anchor="t" bIns="121900" lIns="121900" spcFirstLastPara="1" rIns="121900" wrap="square" tIns="121900">
            <a:normAutofit/>
          </a:bodyPr>
          <a:lstStyle>
            <a:lvl1pPr indent="-349250" lvl="0" marL="457200" algn="l">
              <a:lnSpc>
                <a:spcPct val="90000"/>
              </a:lnSpc>
              <a:spcBef>
                <a:spcPts val="0"/>
              </a:spcBef>
              <a:spcAft>
                <a:spcPts val="0"/>
              </a:spcAft>
              <a:buClr>
                <a:schemeClr val="dk1"/>
              </a:buClr>
              <a:buSzPts val="1900"/>
              <a:buChar char="●"/>
              <a:defRPr sz="1900"/>
            </a:lvl1pPr>
            <a:lvl2pPr indent="-330200" lvl="1" marL="914400" algn="l">
              <a:lnSpc>
                <a:spcPct val="90000"/>
              </a:lnSpc>
              <a:spcBef>
                <a:spcPts val="0"/>
              </a:spcBef>
              <a:spcAft>
                <a:spcPts val="0"/>
              </a:spcAft>
              <a:buClr>
                <a:schemeClr val="dk1"/>
              </a:buClr>
              <a:buSzPts val="1600"/>
              <a:buChar char="○"/>
              <a:defRPr sz="1600"/>
            </a:lvl2pPr>
            <a:lvl3pPr indent="-330200" lvl="2" marL="1371600" algn="l">
              <a:lnSpc>
                <a:spcPct val="90000"/>
              </a:lnSpc>
              <a:spcBef>
                <a:spcPts val="0"/>
              </a:spcBef>
              <a:spcAft>
                <a:spcPts val="0"/>
              </a:spcAft>
              <a:buClr>
                <a:schemeClr val="dk1"/>
              </a:buClr>
              <a:buSzPts val="1600"/>
              <a:buChar char="■"/>
              <a:defRPr sz="1600"/>
            </a:lvl3pPr>
            <a:lvl4pPr indent="-330200" lvl="3" marL="1828800" algn="l">
              <a:lnSpc>
                <a:spcPct val="90000"/>
              </a:lnSpc>
              <a:spcBef>
                <a:spcPts val="0"/>
              </a:spcBef>
              <a:spcAft>
                <a:spcPts val="0"/>
              </a:spcAft>
              <a:buClr>
                <a:schemeClr val="dk1"/>
              </a:buClr>
              <a:buSzPts val="1600"/>
              <a:buChar char="●"/>
              <a:defRPr sz="1600"/>
            </a:lvl4pPr>
            <a:lvl5pPr indent="-330200" lvl="4" marL="2286000" algn="l">
              <a:lnSpc>
                <a:spcPct val="90000"/>
              </a:lnSpc>
              <a:spcBef>
                <a:spcPts val="0"/>
              </a:spcBef>
              <a:spcAft>
                <a:spcPts val="0"/>
              </a:spcAft>
              <a:buClr>
                <a:schemeClr val="dk1"/>
              </a:buClr>
              <a:buSzPts val="1600"/>
              <a:buChar char="○"/>
              <a:defRPr sz="1600"/>
            </a:lvl5pPr>
            <a:lvl6pPr indent="-330200" lvl="5" marL="2743200" algn="l">
              <a:lnSpc>
                <a:spcPct val="90000"/>
              </a:lnSpc>
              <a:spcBef>
                <a:spcPts val="0"/>
              </a:spcBef>
              <a:spcAft>
                <a:spcPts val="0"/>
              </a:spcAft>
              <a:buClr>
                <a:schemeClr val="dk1"/>
              </a:buClr>
              <a:buSzPts val="1600"/>
              <a:buChar char="■"/>
              <a:defRPr sz="1600"/>
            </a:lvl6pPr>
            <a:lvl7pPr indent="-330200" lvl="6" marL="3200400" algn="l">
              <a:lnSpc>
                <a:spcPct val="90000"/>
              </a:lnSpc>
              <a:spcBef>
                <a:spcPts val="0"/>
              </a:spcBef>
              <a:spcAft>
                <a:spcPts val="0"/>
              </a:spcAft>
              <a:buClr>
                <a:schemeClr val="dk1"/>
              </a:buClr>
              <a:buSzPts val="1600"/>
              <a:buChar char="●"/>
              <a:defRPr sz="1600"/>
            </a:lvl7pPr>
            <a:lvl8pPr indent="-330200" lvl="7" marL="3657600" algn="l">
              <a:lnSpc>
                <a:spcPct val="90000"/>
              </a:lnSpc>
              <a:spcBef>
                <a:spcPts val="0"/>
              </a:spcBef>
              <a:spcAft>
                <a:spcPts val="0"/>
              </a:spcAft>
              <a:buClr>
                <a:schemeClr val="dk1"/>
              </a:buClr>
              <a:buSzPts val="1600"/>
              <a:buChar char="○"/>
              <a:defRPr sz="1600"/>
            </a:lvl8pPr>
            <a:lvl9pPr indent="-330200" lvl="8" marL="4114800" algn="l">
              <a:lnSpc>
                <a:spcPct val="90000"/>
              </a:lnSpc>
              <a:spcBef>
                <a:spcPts val="0"/>
              </a:spcBef>
              <a:spcAft>
                <a:spcPts val="0"/>
              </a:spcAft>
              <a:buClr>
                <a:schemeClr val="dk1"/>
              </a:buClr>
              <a:buSzPts val="1600"/>
              <a:buChar char="■"/>
              <a:defRPr sz="1600"/>
            </a:lvl9pPr>
          </a:lstStyle>
          <a:p/>
        </p:txBody>
      </p:sp>
      <p:sp>
        <p:nvSpPr>
          <p:cNvPr id="31" name="Google Shape;31;p26"/>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 name="Shape 32"/>
        <p:cNvGrpSpPr/>
        <p:nvPr/>
      </p:nvGrpSpPr>
      <p:grpSpPr>
        <a:xfrm>
          <a:off x="0" y="0"/>
          <a:ext cx="0" cy="0"/>
          <a:chOff x="0" y="0"/>
          <a:chExt cx="0" cy="0"/>
        </a:xfrm>
      </p:grpSpPr>
      <p:sp>
        <p:nvSpPr>
          <p:cNvPr id="33" name="Google Shape;33;p27"/>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a:bodyPr>
          <a:lstStyle>
            <a:lvl1pPr lvl="0" algn="l">
              <a:lnSpc>
                <a:spcPct val="90000"/>
              </a:lnSpc>
              <a:spcBef>
                <a:spcPts val="0"/>
              </a:spcBef>
              <a:spcAft>
                <a:spcPts val="0"/>
              </a:spcAft>
              <a:buClr>
                <a:schemeClr val="dk1"/>
              </a:buClr>
              <a:buSzPts val="3700"/>
              <a:buFont typeface="Calibri"/>
              <a:buNone/>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p:txBody>
      </p:sp>
      <p:sp>
        <p:nvSpPr>
          <p:cNvPr id="34" name="Google Shape;34;p27"/>
          <p:cNvSpPr txBox="1"/>
          <p:nvPr>
            <p:ph idx="1" type="body"/>
          </p:nvPr>
        </p:nvSpPr>
        <p:spPr>
          <a:xfrm>
            <a:off x="415600" y="1536633"/>
            <a:ext cx="11360700" cy="4555200"/>
          </a:xfrm>
          <a:prstGeom prst="rect">
            <a:avLst/>
          </a:prstGeom>
          <a:noFill/>
          <a:ln>
            <a:noFill/>
          </a:ln>
        </p:spPr>
        <p:txBody>
          <a:bodyPr anchorCtr="0" anchor="t" bIns="121900" lIns="121900" spcFirstLastPara="1" rIns="121900" wrap="square" tIns="121900">
            <a:normAutofit/>
          </a:bodyPr>
          <a:lstStyle>
            <a:lvl1pPr indent="-381000" lvl="0" marL="457200" algn="l">
              <a:lnSpc>
                <a:spcPct val="90000"/>
              </a:lnSpc>
              <a:spcBef>
                <a:spcPts val="0"/>
              </a:spcBef>
              <a:spcAft>
                <a:spcPts val="0"/>
              </a:spcAft>
              <a:buClr>
                <a:schemeClr val="dk1"/>
              </a:buClr>
              <a:buSzPts val="2400"/>
              <a:buChar char="●"/>
              <a:defRPr/>
            </a:lvl1pPr>
            <a:lvl2pPr indent="-349250" lvl="1" marL="914400" algn="l">
              <a:lnSpc>
                <a:spcPct val="90000"/>
              </a:lnSpc>
              <a:spcBef>
                <a:spcPts val="0"/>
              </a:spcBef>
              <a:spcAft>
                <a:spcPts val="0"/>
              </a:spcAft>
              <a:buClr>
                <a:schemeClr val="dk1"/>
              </a:buClr>
              <a:buSzPts val="1900"/>
              <a:buChar char="○"/>
              <a:defRPr/>
            </a:lvl2pPr>
            <a:lvl3pPr indent="-349250" lvl="2" marL="1371600" algn="l">
              <a:lnSpc>
                <a:spcPct val="90000"/>
              </a:lnSpc>
              <a:spcBef>
                <a:spcPts val="0"/>
              </a:spcBef>
              <a:spcAft>
                <a:spcPts val="0"/>
              </a:spcAft>
              <a:buClr>
                <a:schemeClr val="dk1"/>
              </a:buClr>
              <a:buSzPts val="1900"/>
              <a:buChar char="■"/>
              <a:defRPr/>
            </a:lvl3pPr>
            <a:lvl4pPr indent="-349250" lvl="3" marL="1828800" algn="l">
              <a:lnSpc>
                <a:spcPct val="90000"/>
              </a:lnSpc>
              <a:spcBef>
                <a:spcPts val="0"/>
              </a:spcBef>
              <a:spcAft>
                <a:spcPts val="0"/>
              </a:spcAft>
              <a:buClr>
                <a:schemeClr val="dk1"/>
              </a:buClr>
              <a:buSzPts val="1900"/>
              <a:buChar char="●"/>
              <a:defRPr/>
            </a:lvl4pPr>
            <a:lvl5pPr indent="-349250" lvl="4" marL="2286000" algn="l">
              <a:lnSpc>
                <a:spcPct val="90000"/>
              </a:lnSpc>
              <a:spcBef>
                <a:spcPts val="0"/>
              </a:spcBef>
              <a:spcAft>
                <a:spcPts val="0"/>
              </a:spcAft>
              <a:buClr>
                <a:schemeClr val="dk1"/>
              </a:buClr>
              <a:buSzPts val="1900"/>
              <a:buChar char="○"/>
              <a:defRPr/>
            </a:lvl5pPr>
            <a:lvl6pPr indent="-349250" lvl="5" marL="2743200" algn="l">
              <a:lnSpc>
                <a:spcPct val="90000"/>
              </a:lnSpc>
              <a:spcBef>
                <a:spcPts val="0"/>
              </a:spcBef>
              <a:spcAft>
                <a:spcPts val="0"/>
              </a:spcAft>
              <a:buClr>
                <a:schemeClr val="dk1"/>
              </a:buClr>
              <a:buSzPts val="1900"/>
              <a:buChar char="■"/>
              <a:defRPr/>
            </a:lvl6pPr>
            <a:lvl7pPr indent="-349250" lvl="6" marL="3200400" algn="l">
              <a:lnSpc>
                <a:spcPct val="90000"/>
              </a:lnSpc>
              <a:spcBef>
                <a:spcPts val="0"/>
              </a:spcBef>
              <a:spcAft>
                <a:spcPts val="0"/>
              </a:spcAft>
              <a:buClr>
                <a:schemeClr val="dk1"/>
              </a:buClr>
              <a:buSzPts val="1900"/>
              <a:buChar char="●"/>
              <a:defRPr/>
            </a:lvl7pPr>
            <a:lvl8pPr indent="-349250" lvl="7" marL="3657600" algn="l">
              <a:lnSpc>
                <a:spcPct val="90000"/>
              </a:lnSpc>
              <a:spcBef>
                <a:spcPts val="0"/>
              </a:spcBef>
              <a:spcAft>
                <a:spcPts val="0"/>
              </a:spcAft>
              <a:buClr>
                <a:schemeClr val="dk1"/>
              </a:buClr>
              <a:buSzPts val="1900"/>
              <a:buChar char="○"/>
              <a:defRPr/>
            </a:lvl8pPr>
            <a:lvl9pPr indent="-349250" lvl="8" marL="4114800" algn="l">
              <a:lnSpc>
                <a:spcPct val="90000"/>
              </a:lnSpc>
              <a:spcBef>
                <a:spcPts val="0"/>
              </a:spcBef>
              <a:spcAft>
                <a:spcPts val="0"/>
              </a:spcAft>
              <a:buClr>
                <a:schemeClr val="dk1"/>
              </a:buClr>
              <a:buSzPts val="1900"/>
              <a:buChar char="■"/>
              <a:defRPr/>
            </a:lvl9pPr>
          </a:lstStyle>
          <a:p/>
        </p:txBody>
      </p:sp>
      <p:sp>
        <p:nvSpPr>
          <p:cNvPr id="35" name="Google Shape;35;p2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888888"/>
              </a:buClr>
              <a:buSzPts val="1200"/>
              <a:buFont typeface="Calibri"/>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tel, innhold og tekst" type="objAndTx">
  <p:cSld name="OBJECT_AND_TEXT">
    <p:spTree>
      <p:nvGrpSpPr>
        <p:cNvPr id="36" name="Shape 36"/>
        <p:cNvGrpSpPr/>
        <p:nvPr/>
      </p:nvGrpSpPr>
      <p:grpSpPr>
        <a:xfrm>
          <a:off x="0" y="0"/>
          <a:ext cx="0" cy="0"/>
          <a:chOff x="0" y="0"/>
          <a:chExt cx="0" cy="0"/>
        </a:xfrm>
      </p:grpSpPr>
      <p:sp>
        <p:nvSpPr>
          <p:cNvPr id="37" name="Google Shape;37;p28"/>
          <p:cNvSpPr txBox="1"/>
          <p:nvPr>
            <p:ph type="title"/>
          </p:nvPr>
        </p:nvSpPr>
        <p:spPr>
          <a:xfrm>
            <a:off x="402167" y="228600"/>
            <a:ext cx="11387600" cy="11432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chemeClr val="dk1"/>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28"/>
          <p:cNvSpPr txBox="1"/>
          <p:nvPr>
            <p:ph idx="1" type="body"/>
          </p:nvPr>
        </p:nvSpPr>
        <p:spPr>
          <a:xfrm>
            <a:off x="402168" y="1600201"/>
            <a:ext cx="5592400" cy="4498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480"/>
              </a:spcBef>
              <a:spcAft>
                <a:spcPts val="0"/>
              </a:spcAft>
              <a:buClr>
                <a:schemeClr val="dk1"/>
              </a:buClr>
              <a:buSzPts val="1800"/>
              <a:buChar char="•"/>
              <a:defRPr/>
            </a:lvl1pPr>
            <a:lvl2pPr indent="-342900" lvl="1" marL="914400" algn="l">
              <a:lnSpc>
                <a:spcPct val="100000"/>
              </a:lnSpc>
              <a:spcBef>
                <a:spcPts val="480"/>
              </a:spcBef>
              <a:spcAft>
                <a:spcPts val="0"/>
              </a:spcAft>
              <a:buClr>
                <a:schemeClr val="dk1"/>
              </a:buClr>
              <a:buSzPts val="1800"/>
              <a:buChar char="–"/>
              <a:defRPr/>
            </a:lvl2pPr>
            <a:lvl3pPr indent="-342900" lvl="2" marL="1371600" algn="l">
              <a:lnSpc>
                <a:spcPct val="100000"/>
              </a:lnSpc>
              <a:spcBef>
                <a:spcPts val="480"/>
              </a:spcBef>
              <a:spcAft>
                <a:spcPts val="0"/>
              </a:spcAft>
              <a:buClr>
                <a:schemeClr val="dk1"/>
              </a:buClr>
              <a:buSzPts val="1800"/>
              <a:buChar char="•"/>
              <a:defRPr/>
            </a:lvl3pPr>
            <a:lvl4pPr indent="-342900" lvl="3" marL="1828800" algn="l">
              <a:lnSpc>
                <a:spcPct val="100000"/>
              </a:lnSpc>
              <a:spcBef>
                <a:spcPts val="480"/>
              </a:spcBef>
              <a:spcAft>
                <a:spcPts val="0"/>
              </a:spcAft>
              <a:buClr>
                <a:schemeClr val="dk1"/>
              </a:buClr>
              <a:buSzPts val="1800"/>
              <a:buChar char="–"/>
              <a:defRPr/>
            </a:lvl4pPr>
            <a:lvl5pPr indent="-342900" lvl="4" marL="2286000" algn="l">
              <a:lnSpc>
                <a:spcPct val="100000"/>
              </a:lnSpc>
              <a:spcBef>
                <a:spcPts val="480"/>
              </a:spcBef>
              <a:spcAft>
                <a:spcPts val="0"/>
              </a:spcAft>
              <a:buClr>
                <a:schemeClr val="dk1"/>
              </a:buClr>
              <a:buSzPts val="1800"/>
              <a:buChar char="»"/>
              <a:defRPr/>
            </a:lvl5pPr>
            <a:lvl6pPr indent="-342900" lvl="5" marL="2743200" algn="l">
              <a:lnSpc>
                <a:spcPct val="100000"/>
              </a:lnSpc>
              <a:spcBef>
                <a:spcPts val="480"/>
              </a:spcBef>
              <a:spcAft>
                <a:spcPts val="0"/>
              </a:spcAft>
              <a:buClr>
                <a:schemeClr val="dk1"/>
              </a:buClr>
              <a:buSzPts val="1800"/>
              <a:buChar char="•"/>
              <a:defRPr/>
            </a:lvl6pPr>
            <a:lvl7pPr indent="-342900" lvl="6" marL="3200400" algn="l">
              <a:lnSpc>
                <a:spcPct val="100000"/>
              </a:lnSpc>
              <a:spcBef>
                <a:spcPts val="480"/>
              </a:spcBef>
              <a:spcAft>
                <a:spcPts val="0"/>
              </a:spcAft>
              <a:buClr>
                <a:schemeClr val="dk1"/>
              </a:buClr>
              <a:buSzPts val="1800"/>
              <a:buChar char="•"/>
              <a:defRPr/>
            </a:lvl7pPr>
            <a:lvl8pPr indent="-342900" lvl="7" marL="3657600" algn="l">
              <a:lnSpc>
                <a:spcPct val="100000"/>
              </a:lnSpc>
              <a:spcBef>
                <a:spcPts val="480"/>
              </a:spcBef>
              <a:spcAft>
                <a:spcPts val="0"/>
              </a:spcAft>
              <a:buClr>
                <a:schemeClr val="dk1"/>
              </a:buClr>
              <a:buSzPts val="1800"/>
              <a:buChar char="•"/>
              <a:defRPr/>
            </a:lvl8pPr>
            <a:lvl9pPr indent="-342900" lvl="8" marL="4114800" algn="l">
              <a:lnSpc>
                <a:spcPct val="100000"/>
              </a:lnSpc>
              <a:spcBef>
                <a:spcPts val="480"/>
              </a:spcBef>
              <a:spcAft>
                <a:spcPts val="0"/>
              </a:spcAft>
              <a:buClr>
                <a:schemeClr val="dk1"/>
              </a:buClr>
              <a:buSzPts val="1800"/>
              <a:buChar char="•"/>
              <a:defRPr/>
            </a:lvl9pPr>
          </a:lstStyle>
          <a:p/>
        </p:txBody>
      </p:sp>
      <p:sp>
        <p:nvSpPr>
          <p:cNvPr id="39" name="Google Shape;39;p28"/>
          <p:cNvSpPr txBox="1"/>
          <p:nvPr>
            <p:ph idx="2" type="body"/>
          </p:nvPr>
        </p:nvSpPr>
        <p:spPr>
          <a:xfrm>
            <a:off x="6197601" y="1600201"/>
            <a:ext cx="5592400" cy="44988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480"/>
              </a:spcBef>
              <a:spcAft>
                <a:spcPts val="0"/>
              </a:spcAft>
              <a:buClr>
                <a:schemeClr val="dk1"/>
              </a:buClr>
              <a:buSzPts val="1800"/>
              <a:buChar char="•"/>
              <a:defRPr/>
            </a:lvl1pPr>
            <a:lvl2pPr indent="-342900" lvl="1" marL="914400" algn="l">
              <a:lnSpc>
                <a:spcPct val="100000"/>
              </a:lnSpc>
              <a:spcBef>
                <a:spcPts val="480"/>
              </a:spcBef>
              <a:spcAft>
                <a:spcPts val="0"/>
              </a:spcAft>
              <a:buClr>
                <a:schemeClr val="dk1"/>
              </a:buClr>
              <a:buSzPts val="1800"/>
              <a:buChar char="–"/>
              <a:defRPr/>
            </a:lvl2pPr>
            <a:lvl3pPr indent="-342900" lvl="2" marL="1371600" algn="l">
              <a:lnSpc>
                <a:spcPct val="100000"/>
              </a:lnSpc>
              <a:spcBef>
                <a:spcPts val="480"/>
              </a:spcBef>
              <a:spcAft>
                <a:spcPts val="0"/>
              </a:spcAft>
              <a:buClr>
                <a:schemeClr val="dk1"/>
              </a:buClr>
              <a:buSzPts val="1800"/>
              <a:buChar char="•"/>
              <a:defRPr/>
            </a:lvl3pPr>
            <a:lvl4pPr indent="-342900" lvl="3" marL="1828800" algn="l">
              <a:lnSpc>
                <a:spcPct val="100000"/>
              </a:lnSpc>
              <a:spcBef>
                <a:spcPts val="480"/>
              </a:spcBef>
              <a:spcAft>
                <a:spcPts val="0"/>
              </a:spcAft>
              <a:buClr>
                <a:schemeClr val="dk1"/>
              </a:buClr>
              <a:buSzPts val="1800"/>
              <a:buChar char="–"/>
              <a:defRPr/>
            </a:lvl4pPr>
            <a:lvl5pPr indent="-342900" lvl="4" marL="2286000" algn="l">
              <a:lnSpc>
                <a:spcPct val="100000"/>
              </a:lnSpc>
              <a:spcBef>
                <a:spcPts val="480"/>
              </a:spcBef>
              <a:spcAft>
                <a:spcPts val="0"/>
              </a:spcAft>
              <a:buClr>
                <a:schemeClr val="dk1"/>
              </a:buClr>
              <a:buSzPts val="1800"/>
              <a:buChar char="»"/>
              <a:defRPr/>
            </a:lvl5pPr>
            <a:lvl6pPr indent="-342900" lvl="5" marL="2743200" algn="l">
              <a:lnSpc>
                <a:spcPct val="100000"/>
              </a:lnSpc>
              <a:spcBef>
                <a:spcPts val="480"/>
              </a:spcBef>
              <a:spcAft>
                <a:spcPts val="0"/>
              </a:spcAft>
              <a:buClr>
                <a:schemeClr val="dk1"/>
              </a:buClr>
              <a:buSzPts val="1800"/>
              <a:buChar char="•"/>
              <a:defRPr/>
            </a:lvl6pPr>
            <a:lvl7pPr indent="-342900" lvl="6" marL="3200400" algn="l">
              <a:lnSpc>
                <a:spcPct val="100000"/>
              </a:lnSpc>
              <a:spcBef>
                <a:spcPts val="480"/>
              </a:spcBef>
              <a:spcAft>
                <a:spcPts val="0"/>
              </a:spcAft>
              <a:buClr>
                <a:schemeClr val="dk1"/>
              </a:buClr>
              <a:buSzPts val="1800"/>
              <a:buChar char="•"/>
              <a:defRPr/>
            </a:lvl7pPr>
            <a:lvl8pPr indent="-342900" lvl="7" marL="3657600" algn="l">
              <a:lnSpc>
                <a:spcPct val="100000"/>
              </a:lnSpc>
              <a:spcBef>
                <a:spcPts val="480"/>
              </a:spcBef>
              <a:spcAft>
                <a:spcPts val="0"/>
              </a:spcAft>
              <a:buClr>
                <a:schemeClr val="dk1"/>
              </a:buClr>
              <a:buSzPts val="1800"/>
              <a:buChar char="•"/>
              <a:defRPr/>
            </a:lvl8pPr>
            <a:lvl9pPr indent="-342900" lvl="8" marL="4114800" algn="l">
              <a:lnSpc>
                <a:spcPct val="100000"/>
              </a:lnSpc>
              <a:spcBef>
                <a:spcPts val="480"/>
              </a:spcBef>
              <a:spcAft>
                <a:spcPts val="0"/>
              </a:spcAft>
              <a:buClr>
                <a:schemeClr val="dk1"/>
              </a:buClr>
              <a:buSzPts val="1800"/>
              <a:buChar char="•"/>
              <a:defRPr/>
            </a:lvl9pPr>
          </a:lstStyle>
          <a:p/>
        </p:txBody>
      </p:sp>
      <p:sp>
        <p:nvSpPr>
          <p:cNvPr id="40" name="Google Shape;40;p28"/>
          <p:cNvSpPr txBox="1"/>
          <p:nvPr>
            <p:ph idx="10" type="dt"/>
          </p:nvPr>
        </p:nvSpPr>
        <p:spPr>
          <a:xfrm>
            <a:off x="402168" y="6245225"/>
            <a:ext cx="3052400" cy="4764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41" name="Google Shape;41;p28"/>
          <p:cNvSpPr txBox="1"/>
          <p:nvPr>
            <p:ph idx="11" type="ftr"/>
          </p:nvPr>
        </p:nvSpPr>
        <p:spPr>
          <a:xfrm>
            <a:off x="4165600" y="6245225"/>
            <a:ext cx="3860800" cy="476400"/>
          </a:xfrm>
          <a:prstGeom prst="rect">
            <a:avLst/>
          </a:prstGeom>
          <a:noFill/>
          <a:ln>
            <a:noFill/>
          </a:ln>
        </p:spPr>
        <p:txBody>
          <a:bodyPr anchorCtr="0" anchor="t" bIns="45700" lIns="91425" spcFirstLastPara="1" rIns="91425" wrap="square" tIns="45700">
            <a:noAutofit/>
          </a:bodyPr>
          <a:lstStyle>
            <a:lvl1pPr lvl="0"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Calibri"/>
                <a:ea typeface="Calibri"/>
                <a:cs typeface="Calibri"/>
                <a:sym typeface="Calibri"/>
              </a:defRPr>
            </a:lvl9pPr>
          </a:lstStyle>
          <a:p/>
        </p:txBody>
      </p:sp>
      <p:sp>
        <p:nvSpPr>
          <p:cNvPr id="42" name="Google Shape;42;p28"/>
          <p:cNvSpPr txBox="1"/>
          <p:nvPr>
            <p:ph idx="12" type="sldNum"/>
          </p:nvPr>
        </p:nvSpPr>
        <p:spPr>
          <a:xfrm>
            <a:off x="8737601" y="6245225"/>
            <a:ext cx="3052400" cy="476400"/>
          </a:xfrm>
          <a:prstGeom prst="rect">
            <a:avLst/>
          </a:prstGeom>
          <a:noFill/>
          <a:ln>
            <a:noFill/>
          </a:ln>
        </p:spPr>
        <p:txBody>
          <a:bodyPr anchorCtr="0" anchor="t" bIns="45700" lIns="91425" spcFirstLastPara="1" rIns="91425" wrap="square" tIns="45700">
            <a:noAutofit/>
          </a:bodyPr>
          <a:lstStyle>
            <a:lvl1pPr indent="0" lvl="0"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1pPr>
            <a:lvl2pPr indent="0" lvl="1"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2pPr>
            <a:lvl3pPr indent="0" lvl="2"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3pPr>
            <a:lvl4pPr indent="0" lvl="3"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4pPr>
            <a:lvl5pPr indent="0" lvl="4"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5pPr>
            <a:lvl6pPr indent="0" lvl="5"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6pPr>
            <a:lvl7pPr indent="0" lvl="6"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7pPr>
            <a:lvl8pPr indent="0" lvl="7"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8pPr>
            <a:lvl9pPr indent="0" lvl="8" marL="0" marR="0" algn="l">
              <a:lnSpc>
                <a:spcPct val="100000"/>
              </a:lnSpc>
              <a:spcBef>
                <a:spcPts val="0"/>
              </a:spcBef>
              <a:spcAft>
                <a:spcPts val="0"/>
              </a:spcAft>
              <a:buClr>
                <a:srgbClr val="000000"/>
              </a:buClr>
              <a:buSzPts val="1800"/>
              <a:buFont typeface="Arial"/>
              <a:buNone/>
              <a:defRPr b="0" i="0" sz="2400" u="none" cap="none" strike="noStrike">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3" name="Shape 43"/>
        <p:cNvGrpSpPr/>
        <p:nvPr/>
      </p:nvGrpSpPr>
      <p:grpSpPr>
        <a:xfrm>
          <a:off x="0" y="0"/>
          <a:ext cx="0" cy="0"/>
          <a:chOff x="0" y="0"/>
          <a:chExt cx="0" cy="0"/>
        </a:xfrm>
      </p:grpSpPr>
      <p:sp>
        <p:nvSpPr>
          <p:cNvPr id="44" name="Google Shape;44;p2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 name="Google Shape;45;p2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46" name="Google Shape;46;p2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7" name="Google Shape;47;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 layout 4">
    <p:bg>
      <p:bgPr>
        <a:solidFill>
          <a:srgbClr val="FFFFFF"/>
        </a:solidFill>
      </p:bgPr>
    </p:bg>
    <p:spTree>
      <p:nvGrpSpPr>
        <p:cNvPr id="50" name="Shape 50"/>
        <p:cNvGrpSpPr/>
        <p:nvPr/>
      </p:nvGrpSpPr>
      <p:grpSpPr>
        <a:xfrm>
          <a:off x="0" y="0"/>
          <a:ext cx="0" cy="0"/>
          <a:chOff x="0" y="0"/>
          <a:chExt cx="0" cy="0"/>
        </a:xfrm>
      </p:grpSpPr>
      <p:sp>
        <p:nvSpPr>
          <p:cNvPr id="51" name="Google Shape;51;p30"/>
          <p:cNvSpPr/>
          <p:nvPr/>
        </p:nvSpPr>
        <p:spPr>
          <a:xfrm>
            <a:off x="0" y="0"/>
            <a:ext cx="12192000" cy="6858000"/>
          </a:xfrm>
          <a:prstGeom prst="rect">
            <a:avLst/>
          </a:prstGeom>
          <a:solidFill>
            <a:schemeClr val="lt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30"/>
          <p:cNvSpPr txBox="1"/>
          <p:nvPr>
            <p:ph type="title"/>
          </p:nvPr>
        </p:nvSpPr>
        <p:spPr>
          <a:xfrm>
            <a:off x="468800" y="3649133"/>
            <a:ext cx="5330100" cy="1852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rgbClr val="212121"/>
              </a:buClr>
              <a:buSzPts val="1400"/>
              <a:buFont typeface="Calibri"/>
              <a:buNone/>
              <a:defRPr b="1" sz="3700">
                <a:solidFill>
                  <a:srgbClr val="212121"/>
                </a:solidFill>
              </a:defRPr>
            </a:lvl1pPr>
            <a:lvl2pPr lvl="1" algn="l">
              <a:lnSpc>
                <a:spcPct val="100000"/>
              </a:lnSpc>
              <a:spcBef>
                <a:spcPts val="0"/>
              </a:spcBef>
              <a:spcAft>
                <a:spcPts val="0"/>
              </a:spcAft>
              <a:buClr>
                <a:srgbClr val="212121"/>
              </a:buClr>
              <a:buSzPts val="1400"/>
              <a:buNone/>
              <a:defRPr b="1" sz="3700">
                <a:solidFill>
                  <a:srgbClr val="212121"/>
                </a:solidFill>
              </a:defRPr>
            </a:lvl2pPr>
            <a:lvl3pPr lvl="2" algn="l">
              <a:lnSpc>
                <a:spcPct val="100000"/>
              </a:lnSpc>
              <a:spcBef>
                <a:spcPts val="0"/>
              </a:spcBef>
              <a:spcAft>
                <a:spcPts val="0"/>
              </a:spcAft>
              <a:buClr>
                <a:srgbClr val="212121"/>
              </a:buClr>
              <a:buSzPts val="1400"/>
              <a:buNone/>
              <a:defRPr b="1" sz="3700">
                <a:solidFill>
                  <a:srgbClr val="212121"/>
                </a:solidFill>
              </a:defRPr>
            </a:lvl3pPr>
            <a:lvl4pPr lvl="3" algn="l">
              <a:lnSpc>
                <a:spcPct val="100000"/>
              </a:lnSpc>
              <a:spcBef>
                <a:spcPts val="0"/>
              </a:spcBef>
              <a:spcAft>
                <a:spcPts val="0"/>
              </a:spcAft>
              <a:buClr>
                <a:srgbClr val="212121"/>
              </a:buClr>
              <a:buSzPts val="1400"/>
              <a:buNone/>
              <a:defRPr b="1" sz="3700">
                <a:solidFill>
                  <a:srgbClr val="212121"/>
                </a:solidFill>
              </a:defRPr>
            </a:lvl4pPr>
            <a:lvl5pPr lvl="4" algn="l">
              <a:lnSpc>
                <a:spcPct val="100000"/>
              </a:lnSpc>
              <a:spcBef>
                <a:spcPts val="0"/>
              </a:spcBef>
              <a:spcAft>
                <a:spcPts val="0"/>
              </a:spcAft>
              <a:buClr>
                <a:srgbClr val="212121"/>
              </a:buClr>
              <a:buSzPts val="1400"/>
              <a:buNone/>
              <a:defRPr b="1" sz="3700">
                <a:solidFill>
                  <a:srgbClr val="212121"/>
                </a:solidFill>
              </a:defRPr>
            </a:lvl5pPr>
            <a:lvl6pPr lvl="5" algn="l">
              <a:lnSpc>
                <a:spcPct val="100000"/>
              </a:lnSpc>
              <a:spcBef>
                <a:spcPts val="0"/>
              </a:spcBef>
              <a:spcAft>
                <a:spcPts val="0"/>
              </a:spcAft>
              <a:buClr>
                <a:srgbClr val="212121"/>
              </a:buClr>
              <a:buSzPts val="1400"/>
              <a:buNone/>
              <a:defRPr b="1" sz="3700">
                <a:solidFill>
                  <a:srgbClr val="212121"/>
                </a:solidFill>
              </a:defRPr>
            </a:lvl6pPr>
            <a:lvl7pPr lvl="6" algn="l">
              <a:lnSpc>
                <a:spcPct val="100000"/>
              </a:lnSpc>
              <a:spcBef>
                <a:spcPts val="0"/>
              </a:spcBef>
              <a:spcAft>
                <a:spcPts val="0"/>
              </a:spcAft>
              <a:buClr>
                <a:srgbClr val="212121"/>
              </a:buClr>
              <a:buSzPts val="1400"/>
              <a:buNone/>
              <a:defRPr b="1" sz="3700">
                <a:solidFill>
                  <a:srgbClr val="212121"/>
                </a:solidFill>
              </a:defRPr>
            </a:lvl7pPr>
            <a:lvl8pPr lvl="7" algn="l">
              <a:lnSpc>
                <a:spcPct val="100000"/>
              </a:lnSpc>
              <a:spcBef>
                <a:spcPts val="0"/>
              </a:spcBef>
              <a:spcAft>
                <a:spcPts val="0"/>
              </a:spcAft>
              <a:buClr>
                <a:srgbClr val="212121"/>
              </a:buClr>
              <a:buSzPts val="1400"/>
              <a:buNone/>
              <a:defRPr b="1" sz="3700">
                <a:solidFill>
                  <a:srgbClr val="212121"/>
                </a:solidFill>
              </a:defRPr>
            </a:lvl8pPr>
            <a:lvl9pPr lvl="8" algn="l">
              <a:lnSpc>
                <a:spcPct val="100000"/>
              </a:lnSpc>
              <a:spcBef>
                <a:spcPts val="0"/>
              </a:spcBef>
              <a:spcAft>
                <a:spcPts val="0"/>
              </a:spcAft>
              <a:buClr>
                <a:srgbClr val="212121"/>
              </a:buClr>
              <a:buSzPts val="1400"/>
              <a:buNone/>
              <a:defRPr b="1" sz="3700">
                <a:solidFill>
                  <a:srgbClr val="212121"/>
                </a:solidFill>
              </a:defRPr>
            </a:lvl9pPr>
          </a:lstStyle>
          <a:p/>
        </p:txBody>
      </p:sp>
      <p:sp>
        <p:nvSpPr>
          <p:cNvPr id="53" name="Google Shape;53;p3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Autofit/>
          </a:bodyPr>
          <a:lstStyle>
            <a:lvl1pPr indent="0" lvl="0"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1pPr>
            <a:lvl2pPr indent="0" lvl="1"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2pPr>
            <a:lvl3pPr indent="0" lvl="2"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3pPr>
            <a:lvl4pPr indent="0" lvl="3"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4pPr>
            <a:lvl5pPr indent="0" lvl="4"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5pPr>
            <a:lvl6pPr indent="0" lvl="5"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6pPr>
            <a:lvl7pPr indent="0" lvl="6"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7pPr>
            <a:lvl8pPr indent="0" lvl="7"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8pPr>
            <a:lvl9pPr indent="0" lvl="8" marL="0" marR="0" algn="r">
              <a:lnSpc>
                <a:spcPct val="100000"/>
              </a:lnSpc>
              <a:spcBef>
                <a:spcPts val="0"/>
              </a:spcBef>
              <a:spcAft>
                <a:spcPts val="0"/>
              </a:spcAft>
              <a:buClr>
                <a:schemeClr val="accent3"/>
              </a:buClr>
              <a:buSzPts val="1300"/>
              <a:buFont typeface="Average"/>
              <a:buNone/>
              <a:defRPr b="0" i="0" sz="1300" u="none" cap="none" strike="noStrike">
                <a:solidFill>
                  <a:schemeClr val="dk2"/>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4" name="Shape 54"/>
        <p:cNvGrpSpPr/>
        <p:nvPr/>
      </p:nvGrpSpPr>
      <p:grpSpPr>
        <a:xfrm>
          <a:off x="0" y="0"/>
          <a:ext cx="0" cy="0"/>
          <a:chOff x="0" y="0"/>
          <a:chExt cx="0" cy="0"/>
        </a:xfrm>
      </p:grpSpPr>
      <p:sp>
        <p:nvSpPr>
          <p:cNvPr id="55" name="Google Shape;55;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7" name="Google Shape;57;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2.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5.png"/><Relationship Id="rId13" Type="http://schemas.openxmlformats.org/officeDocument/2006/relationships/image" Target="../media/image11.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6.jpg"/><Relationship Id="rId5" Type="http://schemas.openxmlformats.org/officeDocument/2006/relationships/image" Target="../media/image8.png"/><Relationship Id="rId6" Type="http://schemas.openxmlformats.org/officeDocument/2006/relationships/image" Target="../media/image2.png"/><Relationship Id="rId7" Type="http://schemas.openxmlformats.org/officeDocument/2006/relationships/image" Target="../media/image10.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 Id="rId4" Type="http://schemas.openxmlformats.org/officeDocument/2006/relationships/hyperlink" Target="https://sisu.ut.ee/echoing/course-modules" TargetMode="External"/><Relationship Id="rId5" Type="http://schemas.openxmlformats.org/officeDocument/2006/relationships/image" Target="../media/image10.pn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34.png"/><Relationship Id="rId4" Type="http://schemas.openxmlformats.org/officeDocument/2006/relationships/image" Target="../media/image36.png"/><Relationship Id="rId5" Type="http://schemas.openxmlformats.org/officeDocument/2006/relationships/image" Target="../media/image10.png"/><Relationship Id="rId6"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28.png"/><Relationship Id="rId4" Type="http://schemas.openxmlformats.org/officeDocument/2006/relationships/image" Target="../media/image56.png"/><Relationship Id="rId5" Type="http://schemas.openxmlformats.org/officeDocument/2006/relationships/image" Target="../media/image48.png"/><Relationship Id="rId6" Type="http://schemas.openxmlformats.org/officeDocument/2006/relationships/image" Target="../media/image10.png"/><Relationship Id="rId7"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37.png"/><Relationship Id="rId4" Type="http://schemas.openxmlformats.org/officeDocument/2006/relationships/image" Target="../media/image44.png"/><Relationship Id="rId5" Type="http://schemas.openxmlformats.org/officeDocument/2006/relationships/image" Target="../media/image10.png"/><Relationship Id="rId6"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s://www.youtube.com/@echoingeu4914/videos" TargetMode="External"/><Relationship Id="rId4" Type="http://schemas.openxmlformats.org/officeDocument/2006/relationships/hyperlink" Target="https://www.youtube.com/@echoingeu4914/videos" TargetMode="External"/><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47.png"/><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40.png"/><Relationship Id="rId4" Type="http://schemas.openxmlformats.org/officeDocument/2006/relationships/image" Target="../media/image43.jpg"/><Relationship Id="rId9" Type="http://schemas.openxmlformats.org/officeDocument/2006/relationships/image" Target="../media/image8.png"/><Relationship Id="rId5" Type="http://schemas.openxmlformats.org/officeDocument/2006/relationships/image" Target="../media/image46.jpg"/><Relationship Id="rId6" Type="http://schemas.openxmlformats.org/officeDocument/2006/relationships/image" Target="../media/image55.png"/><Relationship Id="rId7" Type="http://schemas.openxmlformats.org/officeDocument/2006/relationships/image" Target="../media/image49.png"/><Relationship Id="rId8"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s://www.youtube.com/watch?v=3xl_5CEIHuA"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5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5.png"/><Relationship Id="rId4" Type="http://schemas.openxmlformats.org/officeDocument/2006/relationships/image" Target="../media/image10.png"/><Relationship Id="rId5"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7.png"/><Relationship Id="rId4" Type="http://schemas.openxmlformats.org/officeDocument/2006/relationships/image" Target="../media/image13.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8.png"/><Relationship Id="rId8"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hyperlink" Target="https://www.ntnu.edu/echoing/results" TargetMode="External"/><Relationship Id="rId4" Type="http://schemas.openxmlformats.org/officeDocument/2006/relationships/image" Target="../media/image54.png"/><Relationship Id="rId5" Type="http://schemas.openxmlformats.org/officeDocument/2006/relationships/image" Target="../media/image10.png"/><Relationship Id="rId6" Type="http://schemas.openxmlformats.org/officeDocument/2006/relationships/image" Target="../media/image8.png"/></Relationships>
</file>

<file path=ppt/slides/_rels/slide21.xml.rels><?xml version="1.0" encoding="UTF-8" standalone="yes"?><Relationships xmlns="http://schemas.openxmlformats.org/package/2006/relationships"><Relationship Id="rId11" Type="http://schemas.openxmlformats.org/officeDocument/2006/relationships/image" Target="../media/image6.jpg"/><Relationship Id="rId10"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hyperlink" Target="mailto:aalekas@gmail.com" TargetMode="External"/><Relationship Id="rId4" Type="http://schemas.openxmlformats.org/officeDocument/2006/relationships/hyperlink" Target="https://www.ntnu.edu/echoing/about-the-project" TargetMode="External"/><Relationship Id="rId9" Type="http://schemas.openxmlformats.org/officeDocument/2006/relationships/image" Target="../media/image10.png"/><Relationship Id="rId5" Type="http://schemas.openxmlformats.org/officeDocument/2006/relationships/hyperlink" Target="https://www.youtube.com/watch?v=lWdOWWcslr0&amp;ab_channel=eCHOingEU%3ARecoveryofCHOthroughHE-drivenOI" TargetMode="External"/><Relationship Id="rId6" Type="http://schemas.openxmlformats.org/officeDocument/2006/relationships/hyperlink" Target="https://www.linkedin.com/in/angeletaki" TargetMode="External"/><Relationship Id="rId7" Type="http://schemas.openxmlformats.org/officeDocument/2006/relationships/image" Target="../media/image28.png"/><Relationship Id="rId8" Type="http://schemas.openxmlformats.org/officeDocument/2006/relationships/image" Target="../media/image52.jpg"/></Relationships>
</file>

<file path=ppt/slides/_rels/slide22.xml.rels><?xml version="1.0" encoding="UTF-8" standalone="yes"?><Relationships xmlns="http://schemas.openxmlformats.org/package/2006/relationships"><Relationship Id="rId11" Type="http://schemas.openxmlformats.org/officeDocument/2006/relationships/image" Target="../media/image2.png"/><Relationship Id="rId10"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12.png"/><Relationship Id="rId7" Type="http://schemas.openxmlformats.org/officeDocument/2006/relationships/image" Target="../media/image15.png"/><Relationship Id="rId8" Type="http://schemas.openxmlformats.org/officeDocument/2006/relationships/image" Target="../media/image17.png"/></Relationships>
</file>

<file path=ppt/slides/_rels/slide3.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image" Target="../media/image10.png"/><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5.png"/><Relationship Id="rId9"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18.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0.png"/><Relationship Id="rId4" Type="http://schemas.openxmlformats.org/officeDocument/2006/relationships/image" Target="../media/image26.png"/><Relationship Id="rId9" Type="http://schemas.openxmlformats.org/officeDocument/2006/relationships/image" Target="../media/image8.png"/><Relationship Id="rId5" Type="http://schemas.openxmlformats.org/officeDocument/2006/relationships/image" Target="../media/image25.png"/><Relationship Id="rId6" Type="http://schemas.openxmlformats.org/officeDocument/2006/relationships/image" Target="../media/image19.png"/><Relationship Id="rId7" Type="http://schemas.openxmlformats.org/officeDocument/2006/relationships/image" Target="../media/image33.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41.jpg"/><Relationship Id="rId5" Type="http://schemas.openxmlformats.org/officeDocument/2006/relationships/image" Target="../media/image10.png"/><Relationship Id="rId6"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42.png"/><Relationship Id="rId7" Type="http://schemas.openxmlformats.org/officeDocument/2006/relationships/image" Target="../media/image10.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57.png"/><Relationship Id="rId6"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echoing.eu/openinnovation_main/" TargetMode="External"/><Relationship Id="rId4" Type="http://schemas.openxmlformats.org/officeDocument/2006/relationships/image" Target="../media/image35.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0" name="Shape 110"/>
        <p:cNvGrpSpPr/>
        <p:nvPr/>
      </p:nvGrpSpPr>
      <p:grpSpPr>
        <a:xfrm>
          <a:off x="0" y="0"/>
          <a:ext cx="0" cy="0"/>
          <a:chOff x="0" y="0"/>
          <a:chExt cx="0" cy="0"/>
        </a:xfrm>
      </p:grpSpPr>
      <p:sp>
        <p:nvSpPr>
          <p:cNvPr id="111" name="Google Shape;111;p1"/>
          <p:cNvSpPr/>
          <p:nvPr/>
        </p:nvSpPr>
        <p:spPr>
          <a:xfrm>
            <a:off x="0" y="-1"/>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2" name="Google Shape;112;p1"/>
          <p:cNvSpPr/>
          <p:nvPr/>
        </p:nvSpPr>
        <p:spPr>
          <a:xfrm>
            <a:off x="0" y="0"/>
            <a:ext cx="12188952" cy="6858000"/>
          </a:xfrm>
          <a:prstGeom prst="rect">
            <a:avLst/>
          </a:prstGeom>
          <a:solidFill>
            <a:schemeClr val="lt2">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13" name="Google Shape;113;p1"/>
          <p:cNvPicPr preferRelativeResize="0"/>
          <p:nvPr/>
        </p:nvPicPr>
        <p:blipFill rotWithShape="1">
          <a:blip r:embed="rId3">
            <a:alphaModFix/>
          </a:blip>
          <a:srcRect b="0" l="0" r="0" t="0"/>
          <a:stretch/>
        </p:blipFill>
        <p:spPr>
          <a:xfrm>
            <a:off x="0" y="0"/>
            <a:ext cx="12188952" cy="6862380"/>
          </a:xfrm>
          <a:prstGeom prst="rect">
            <a:avLst/>
          </a:prstGeom>
          <a:noFill/>
          <a:ln>
            <a:noFill/>
          </a:ln>
        </p:spPr>
      </p:pic>
      <p:sp>
        <p:nvSpPr>
          <p:cNvPr id="114" name="Google Shape;114;p1"/>
          <p:cNvSpPr/>
          <p:nvPr/>
        </p:nvSpPr>
        <p:spPr>
          <a:xfrm>
            <a:off x="0" y="0"/>
            <a:ext cx="12188952" cy="6858000"/>
          </a:xfrm>
          <a:prstGeom prst="rect">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5" name="Google Shape;115;p1"/>
          <p:cNvSpPr/>
          <p:nvPr/>
        </p:nvSpPr>
        <p:spPr>
          <a:xfrm>
            <a:off x="536678" y="0"/>
            <a:ext cx="11145900" cy="6870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F7CAAC"/>
                </a:solidFill>
                <a:latin typeface="Calibri"/>
                <a:ea typeface="Calibri"/>
                <a:cs typeface="Calibri"/>
                <a:sym typeface="Calibri"/>
              </a:rPr>
              <a:t> </a:t>
            </a:r>
            <a:endParaRPr b="1" i="0" sz="1800" u="none" cap="none" strike="noStrike">
              <a:solidFill>
                <a:srgbClr val="F7CAAC"/>
              </a:solidFill>
              <a:latin typeface="Calibri"/>
              <a:ea typeface="Calibri"/>
              <a:cs typeface="Calibri"/>
              <a:sym typeface="Calibri"/>
            </a:endParaRPr>
          </a:p>
        </p:txBody>
      </p:sp>
      <p:sp>
        <p:nvSpPr>
          <p:cNvPr id="116" name="Google Shape;116;p1"/>
          <p:cNvSpPr txBox="1"/>
          <p:nvPr>
            <p:ph type="title"/>
          </p:nvPr>
        </p:nvSpPr>
        <p:spPr>
          <a:xfrm>
            <a:off x="2005100" y="4162501"/>
            <a:ext cx="8252100" cy="17748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2800"/>
              <a:buFont typeface="Calibri"/>
              <a:buNone/>
            </a:pPr>
            <a:r>
              <a:rPr b="1" i="0" lang="en-US" sz="2800">
                <a:solidFill>
                  <a:schemeClr val="dk1"/>
                </a:solidFill>
                <a:highlight>
                  <a:srgbClr val="FFFFFF"/>
                </a:highlight>
                <a:latin typeface="Calibri"/>
                <a:ea typeface="Calibri"/>
                <a:cs typeface="Calibri"/>
                <a:sym typeface="Calibri"/>
              </a:rPr>
              <a:t>eCHOing Open Innovation</a:t>
            </a:r>
            <a:r>
              <a:rPr b="1" lang="en-US" sz="2800">
                <a:highlight>
                  <a:srgbClr val="FFFFFF"/>
                </a:highlight>
              </a:rPr>
              <a:t>M</a:t>
            </a:r>
            <a:r>
              <a:rPr b="1" i="0" lang="en-US" sz="2800">
                <a:solidFill>
                  <a:schemeClr val="dk1"/>
                </a:solidFill>
                <a:highlight>
                  <a:srgbClr val="FFFFFF"/>
                </a:highlight>
                <a:latin typeface="Calibri"/>
                <a:ea typeface="Calibri"/>
                <a:cs typeface="Calibri"/>
                <a:sym typeface="Calibri"/>
              </a:rPr>
              <a:t>ethodology </a:t>
            </a:r>
            <a:br>
              <a:rPr b="1" i="0" lang="en-US" sz="2800">
                <a:solidFill>
                  <a:schemeClr val="dk1"/>
                </a:solidFill>
                <a:highlight>
                  <a:srgbClr val="FFFFFF"/>
                </a:highlight>
                <a:latin typeface="Calibri"/>
                <a:ea typeface="Calibri"/>
                <a:cs typeface="Calibri"/>
                <a:sym typeface="Calibri"/>
              </a:rPr>
            </a:br>
            <a:r>
              <a:rPr b="1" lang="en-US" sz="2800">
                <a:highlight>
                  <a:srgbClr val="FFFFFF"/>
                </a:highlight>
              </a:rPr>
              <a:t>and Lessons </a:t>
            </a:r>
            <a:r>
              <a:rPr b="1" i="0" lang="en-US" sz="2800">
                <a:solidFill>
                  <a:schemeClr val="dk1"/>
                </a:solidFill>
                <a:highlight>
                  <a:srgbClr val="FFFFFF"/>
                </a:highlight>
                <a:latin typeface="Calibri"/>
                <a:ea typeface="Calibri"/>
                <a:cs typeface="Calibri"/>
                <a:sym typeface="Calibri"/>
              </a:rPr>
              <a:t>on </a:t>
            </a:r>
            <a:r>
              <a:rPr b="1" lang="en-US" sz="2800">
                <a:highlight>
                  <a:srgbClr val="FFFFFF"/>
                </a:highlight>
              </a:rPr>
              <a:t>P</a:t>
            </a:r>
            <a:r>
              <a:rPr b="1" i="0" lang="en-US" sz="2800">
                <a:solidFill>
                  <a:schemeClr val="dk1"/>
                </a:solidFill>
                <a:highlight>
                  <a:srgbClr val="FFFFFF"/>
                </a:highlight>
                <a:latin typeface="Calibri"/>
                <a:ea typeface="Calibri"/>
                <a:cs typeface="Calibri"/>
                <a:sym typeface="Calibri"/>
              </a:rPr>
              <a:t>roject </a:t>
            </a:r>
            <a:r>
              <a:rPr b="1" lang="en-US" sz="2800">
                <a:highlight>
                  <a:srgbClr val="FFFFFF"/>
                </a:highlight>
              </a:rPr>
              <a:t>I</a:t>
            </a:r>
            <a:r>
              <a:rPr b="1" i="0" lang="en-US" sz="2800">
                <a:solidFill>
                  <a:schemeClr val="dk1"/>
                </a:solidFill>
                <a:highlight>
                  <a:srgbClr val="FFFFFF"/>
                </a:highlight>
                <a:latin typeface="Calibri"/>
                <a:ea typeface="Calibri"/>
                <a:cs typeface="Calibri"/>
                <a:sym typeface="Calibri"/>
              </a:rPr>
              <a:t>mplementation for the Cultural Sector</a:t>
            </a:r>
            <a:br>
              <a:rPr b="1" i="0" lang="en-US" sz="2800">
                <a:solidFill>
                  <a:schemeClr val="dk1"/>
                </a:solidFill>
                <a:highlight>
                  <a:srgbClr val="FFFFFF"/>
                </a:highlight>
                <a:latin typeface="Calibri"/>
                <a:ea typeface="Calibri"/>
                <a:cs typeface="Calibri"/>
                <a:sym typeface="Calibri"/>
              </a:rPr>
            </a:br>
            <a:r>
              <a:rPr b="1" i="0" lang="en-US" sz="2800">
                <a:solidFill>
                  <a:schemeClr val="dk1"/>
                </a:solidFill>
                <a:highlight>
                  <a:srgbClr val="FFFFFF"/>
                </a:highlight>
                <a:latin typeface="Calibri"/>
                <a:ea typeface="Calibri"/>
                <a:cs typeface="Calibri"/>
                <a:sym typeface="Calibri"/>
              </a:rPr>
              <a:t>Alexandra Angeletaki NTNU university</a:t>
            </a:r>
            <a:endParaRPr b="1" sz="2800">
              <a:solidFill>
                <a:schemeClr val="dk1"/>
              </a:solidFill>
              <a:latin typeface="Calibri"/>
              <a:ea typeface="Calibri"/>
              <a:cs typeface="Calibri"/>
              <a:sym typeface="Calibri"/>
            </a:endParaRPr>
          </a:p>
        </p:txBody>
      </p:sp>
      <p:pic>
        <p:nvPicPr>
          <p:cNvPr descr="A collage of people and text&#10;&#10;Description automatically generated" id="117" name="Google Shape;117;p1"/>
          <p:cNvPicPr preferRelativeResize="0"/>
          <p:nvPr>
            <p:ph idx="1" type="body"/>
          </p:nvPr>
        </p:nvPicPr>
        <p:blipFill rotWithShape="1">
          <a:blip r:embed="rId4">
            <a:alphaModFix/>
          </a:blip>
          <a:srcRect b="0" l="0" r="0" t="3518"/>
          <a:stretch/>
        </p:blipFill>
        <p:spPr>
          <a:xfrm>
            <a:off x="1652675" y="519017"/>
            <a:ext cx="8883600" cy="3900000"/>
          </a:xfrm>
          <a:prstGeom prst="rect">
            <a:avLst/>
          </a:prstGeom>
          <a:noFill/>
          <a:ln>
            <a:noFill/>
          </a:ln>
        </p:spPr>
      </p:pic>
      <p:pic>
        <p:nvPicPr>
          <p:cNvPr id="118" name="Google Shape;118;p1"/>
          <p:cNvPicPr preferRelativeResize="0"/>
          <p:nvPr/>
        </p:nvPicPr>
        <p:blipFill rotWithShape="1">
          <a:blip r:embed="rId5">
            <a:alphaModFix/>
          </a:blip>
          <a:srcRect b="0" l="0" r="0" t="0"/>
          <a:stretch/>
        </p:blipFill>
        <p:spPr>
          <a:xfrm>
            <a:off x="0" y="0"/>
            <a:ext cx="12191999" cy="479768"/>
          </a:xfrm>
          <a:prstGeom prst="rect">
            <a:avLst/>
          </a:prstGeom>
          <a:noFill/>
          <a:ln>
            <a:noFill/>
          </a:ln>
        </p:spPr>
      </p:pic>
      <p:pic>
        <p:nvPicPr>
          <p:cNvPr id="119" name="Google Shape;119;p1"/>
          <p:cNvPicPr preferRelativeResize="0"/>
          <p:nvPr/>
        </p:nvPicPr>
        <p:blipFill rotWithShape="1">
          <a:blip r:embed="rId6">
            <a:alphaModFix/>
          </a:blip>
          <a:srcRect b="0" l="0" r="29323" t="0"/>
          <a:stretch/>
        </p:blipFill>
        <p:spPr>
          <a:xfrm>
            <a:off x="105125" y="387600"/>
            <a:ext cx="1088458" cy="654525"/>
          </a:xfrm>
          <a:prstGeom prst="rect">
            <a:avLst/>
          </a:prstGeom>
          <a:noFill/>
          <a:ln>
            <a:noFill/>
          </a:ln>
        </p:spPr>
      </p:pic>
      <p:sp>
        <p:nvSpPr>
          <p:cNvPr id="120" name="Google Shape;120;p1"/>
          <p:cNvSpPr/>
          <p:nvPr/>
        </p:nvSpPr>
        <p:spPr>
          <a:xfrm>
            <a:off x="10814140" y="583025"/>
            <a:ext cx="1299176" cy="541985"/>
          </a:xfrm>
          <a:custGeom>
            <a:rect b="b" l="l" r="r" t="t"/>
            <a:pathLst>
              <a:path extrusionOk="0" h="989927" w="2330361">
                <a:moveTo>
                  <a:pt x="0" y="0"/>
                </a:moveTo>
                <a:lnTo>
                  <a:pt x="2330361" y="0"/>
                </a:lnTo>
                <a:lnTo>
                  <a:pt x="2330361" y="989927"/>
                </a:lnTo>
                <a:lnTo>
                  <a:pt x="0" y="989927"/>
                </a:lnTo>
                <a:lnTo>
                  <a:pt x="0" y="0"/>
                </a:lnTo>
                <a:close/>
              </a:path>
            </a:pathLst>
          </a:custGeom>
          <a:blipFill rotWithShape="1">
            <a:blip r:embed="rId7">
              <a:alphaModFix/>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ogo, company name&#10;&#10;Description automatically generated" id="121" name="Google Shape;121;p1"/>
          <p:cNvPicPr preferRelativeResize="0"/>
          <p:nvPr/>
        </p:nvPicPr>
        <p:blipFill rotWithShape="1">
          <a:blip r:embed="rId8">
            <a:alphaModFix/>
          </a:blip>
          <a:srcRect b="17785" l="0" r="0" t="12823"/>
          <a:stretch/>
        </p:blipFill>
        <p:spPr>
          <a:xfrm>
            <a:off x="3165899" y="5937219"/>
            <a:ext cx="825009" cy="652431"/>
          </a:xfrm>
          <a:prstGeom prst="rect">
            <a:avLst/>
          </a:prstGeom>
          <a:noFill/>
          <a:ln>
            <a:noFill/>
          </a:ln>
        </p:spPr>
      </p:pic>
      <p:pic>
        <p:nvPicPr>
          <p:cNvPr descr="A picture containing text&#10;&#10;Description automatically generated" id="122" name="Google Shape;122;p1"/>
          <p:cNvPicPr preferRelativeResize="0"/>
          <p:nvPr/>
        </p:nvPicPr>
        <p:blipFill rotWithShape="1">
          <a:blip r:embed="rId9">
            <a:alphaModFix/>
          </a:blip>
          <a:srcRect b="10653" l="0" r="0" t="10841"/>
          <a:stretch/>
        </p:blipFill>
        <p:spPr>
          <a:xfrm>
            <a:off x="4123602" y="5937219"/>
            <a:ext cx="777986" cy="652431"/>
          </a:xfrm>
          <a:prstGeom prst="rect">
            <a:avLst/>
          </a:prstGeom>
          <a:noFill/>
          <a:ln>
            <a:noFill/>
          </a:ln>
        </p:spPr>
      </p:pic>
      <p:pic>
        <p:nvPicPr>
          <p:cNvPr descr="Logo, company name&#10;&#10;Description automatically generated" id="123" name="Google Shape;123;p1"/>
          <p:cNvPicPr preferRelativeResize="0"/>
          <p:nvPr/>
        </p:nvPicPr>
        <p:blipFill rotWithShape="1">
          <a:blip r:embed="rId10">
            <a:alphaModFix/>
          </a:blip>
          <a:srcRect b="15603" l="0" r="0" t="4784"/>
          <a:stretch/>
        </p:blipFill>
        <p:spPr>
          <a:xfrm>
            <a:off x="5034281" y="5937219"/>
            <a:ext cx="777986" cy="615419"/>
          </a:xfrm>
          <a:prstGeom prst="rect">
            <a:avLst/>
          </a:prstGeom>
          <a:noFill/>
          <a:ln>
            <a:noFill/>
          </a:ln>
        </p:spPr>
      </p:pic>
      <p:pic>
        <p:nvPicPr>
          <p:cNvPr descr="A picture containing diagram&#10;&#10;Description automatically generated" id="124" name="Google Shape;124;p1"/>
          <p:cNvPicPr preferRelativeResize="0"/>
          <p:nvPr/>
        </p:nvPicPr>
        <p:blipFill rotWithShape="1">
          <a:blip r:embed="rId11">
            <a:alphaModFix/>
          </a:blip>
          <a:srcRect b="4884" l="0" r="0" t="4821"/>
          <a:stretch/>
        </p:blipFill>
        <p:spPr>
          <a:xfrm>
            <a:off x="6036882" y="5935136"/>
            <a:ext cx="707464" cy="654514"/>
          </a:xfrm>
          <a:prstGeom prst="rect">
            <a:avLst/>
          </a:prstGeom>
          <a:noFill/>
          <a:ln>
            <a:noFill/>
          </a:ln>
        </p:spPr>
      </p:pic>
      <p:pic>
        <p:nvPicPr>
          <p:cNvPr descr="Logo, icon&#10;&#10;Description automatically generated" id="125" name="Google Shape;125;p1"/>
          <p:cNvPicPr preferRelativeResize="0"/>
          <p:nvPr/>
        </p:nvPicPr>
        <p:blipFill rotWithShape="1">
          <a:blip r:embed="rId12">
            <a:alphaModFix/>
          </a:blip>
          <a:srcRect b="11282" l="0" r="0" t="13603"/>
          <a:stretch/>
        </p:blipFill>
        <p:spPr>
          <a:xfrm>
            <a:off x="6941464" y="5930970"/>
            <a:ext cx="825009" cy="654514"/>
          </a:xfrm>
          <a:prstGeom prst="rect">
            <a:avLst/>
          </a:prstGeom>
          <a:noFill/>
          <a:ln>
            <a:noFill/>
          </a:ln>
        </p:spPr>
      </p:pic>
      <p:pic>
        <p:nvPicPr>
          <p:cNvPr descr="A picture containing shape&#10;&#10;Description automatically generated" id="126" name="Google Shape;126;p1"/>
          <p:cNvPicPr preferRelativeResize="0"/>
          <p:nvPr/>
        </p:nvPicPr>
        <p:blipFill rotWithShape="1">
          <a:blip r:embed="rId13">
            <a:alphaModFix/>
          </a:blip>
          <a:srcRect b="11282" l="0" r="0" t="13603"/>
          <a:stretch/>
        </p:blipFill>
        <p:spPr>
          <a:xfrm>
            <a:off x="7906970" y="5928875"/>
            <a:ext cx="764607" cy="654514"/>
          </a:xfrm>
          <a:prstGeom prst="rect">
            <a:avLst/>
          </a:prstGeom>
          <a:noFill/>
          <a:ln>
            <a:noFill/>
          </a:ln>
        </p:spPr>
      </p:pic>
      <p:sp>
        <p:nvSpPr>
          <p:cNvPr id="127" name="Google Shape;127;p1"/>
          <p:cNvSpPr txBox="1"/>
          <p:nvPr/>
        </p:nvSpPr>
        <p:spPr>
          <a:xfrm>
            <a:off x="76125" y="6718996"/>
            <a:ext cx="6599400" cy="1230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Clr>
                <a:srgbClr val="000000"/>
              </a:buClr>
              <a:buSzPts val="800"/>
              <a:buFont typeface="Arial"/>
              <a:buNone/>
            </a:pPr>
            <a:r>
              <a:rPr b="1" i="0" lang="en-US" sz="800" u="none" cap="none" strike="noStrike">
                <a:solidFill>
                  <a:srgbClr val="000000"/>
                </a:solidFill>
                <a:latin typeface="Arimo"/>
                <a:ea typeface="Arimo"/>
                <a:cs typeface="Arimo"/>
                <a:sym typeface="Arimo"/>
              </a:rPr>
              <a:t>eCHOing CONFERENCE: An experience of collaboration between CHO and HEI for OI</a:t>
            </a:r>
            <a:endParaRPr b="0" i="0" sz="700" u="none" cap="none" strike="noStrike">
              <a:solidFill>
                <a:srgbClr val="000000"/>
              </a:solidFill>
              <a:latin typeface="Arial"/>
              <a:ea typeface="Arial"/>
              <a:cs typeface="Arial"/>
              <a:sym typeface="Arial"/>
            </a:endParaRPr>
          </a:p>
        </p:txBody>
      </p:sp>
      <p:sp>
        <p:nvSpPr>
          <p:cNvPr id="128" name="Google Shape;128;p1"/>
          <p:cNvSpPr txBox="1"/>
          <p:nvPr/>
        </p:nvSpPr>
        <p:spPr>
          <a:xfrm>
            <a:off x="7593781" y="6709225"/>
            <a:ext cx="3985500" cy="123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Clr>
                <a:srgbClr val="000000"/>
              </a:buClr>
              <a:buSzPts val="800"/>
              <a:buFont typeface="Arial"/>
              <a:buNone/>
            </a:pPr>
            <a:r>
              <a:rPr b="1" i="0" lang="en-US" sz="800" u="none" cap="none" strike="noStrike">
                <a:solidFill>
                  <a:srgbClr val="000000"/>
                </a:solidFill>
                <a:latin typeface="Arimo"/>
                <a:ea typeface="Arimo"/>
                <a:cs typeface="Arimo"/>
                <a:sym typeface="Arimo"/>
              </a:rPr>
              <a:t>17 April 2024 - Pisa (Italy)</a:t>
            </a:r>
            <a:endParaRPr b="0" i="0" sz="700" u="none" cap="none" strike="noStrike">
              <a:solidFill>
                <a:srgbClr val="000000"/>
              </a:solidFill>
              <a:latin typeface="Arial"/>
              <a:ea typeface="Arial"/>
              <a:cs typeface="Arial"/>
              <a:sym typeface="Arial"/>
            </a:endParaRPr>
          </a:p>
        </p:txBody>
      </p:sp>
      <p:pic>
        <p:nvPicPr>
          <p:cNvPr id="129" name="Google Shape;129;p1"/>
          <p:cNvPicPr preferRelativeResize="0"/>
          <p:nvPr/>
        </p:nvPicPr>
        <p:blipFill>
          <a:blip r:embed="rId14">
            <a:alphaModFix/>
          </a:blip>
          <a:stretch>
            <a:fillRect/>
          </a:stretch>
        </p:blipFill>
        <p:spPr>
          <a:xfrm>
            <a:off x="1585650" y="583026"/>
            <a:ext cx="3985500" cy="19449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pic>
        <p:nvPicPr>
          <p:cNvPr id="310" name="Google Shape;310;p10"/>
          <p:cNvPicPr preferRelativeResize="0"/>
          <p:nvPr/>
        </p:nvPicPr>
        <p:blipFill rotWithShape="1">
          <a:blip r:embed="rId3">
            <a:alphaModFix/>
          </a:blip>
          <a:srcRect b="0" l="0" r="0" t="0"/>
          <a:stretch/>
        </p:blipFill>
        <p:spPr>
          <a:xfrm>
            <a:off x="152400" y="766851"/>
            <a:ext cx="11887199" cy="6061074"/>
          </a:xfrm>
          <a:prstGeom prst="rect">
            <a:avLst/>
          </a:prstGeom>
          <a:noFill/>
          <a:ln>
            <a:noFill/>
          </a:ln>
        </p:spPr>
      </p:pic>
      <p:sp>
        <p:nvSpPr>
          <p:cNvPr id="311" name="Google Shape;311;p10"/>
          <p:cNvSpPr txBox="1"/>
          <p:nvPr/>
        </p:nvSpPr>
        <p:spPr>
          <a:xfrm>
            <a:off x="3687575" y="613275"/>
            <a:ext cx="50904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hlink"/>
              </a:buClr>
              <a:buSzPts val="2900"/>
              <a:buFont typeface="Calibri"/>
              <a:buNone/>
            </a:pPr>
            <a:r>
              <a:rPr b="1" i="0" lang="en-US" sz="2900" u="sng" cap="none" strike="noStrike">
                <a:solidFill>
                  <a:schemeClr val="hlink"/>
                </a:solidFill>
                <a:latin typeface="Calibri"/>
                <a:ea typeface="Calibri"/>
                <a:cs typeface="Calibri"/>
                <a:sym typeface="Calibri"/>
                <a:hlinkClick r:id="rId4"/>
              </a:rPr>
              <a:t>OPEN TO ALL </a:t>
            </a:r>
            <a:endParaRPr b="1" i="0" sz="2900" u="none" cap="none" strike="noStrike">
              <a:solidFill>
                <a:schemeClr val="dk1"/>
              </a:solidFill>
              <a:latin typeface="Calibri"/>
              <a:ea typeface="Calibri"/>
              <a:cs typeface="Calibri"/>
              <a:sym typeface="Calibri"/>
            </a:endParaRPr>
          </a:p>
        </p:txBody>
      </p:sp>
      <p:sp>
        <p:nvSpPr>
          <p:cNvPr id="312" name="Google Shape;312;p10"/>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5">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10"/>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314" name="Google Shape;314;p10"/>
          <p:cNvPicPr preferRelativeResize="0"/>
          <p:nvPr/>
        </p:nvPicPr>
        <p:blipFill rotWithShape="1">
          <a:blip r:embed="rId6">
            <a:alphaModFix/>
          </a:blip>
          <a:srcRect b="0" l="0" r="0" t="0"/>
          <a:stretch/>
        </p:blipFill>
        <p:spPr>
          <a:xfrm>
            <a:off x="0" y="0"/>
            <a:ext cx="12191999" cy="479768"/>
          </a:xfrm>
          <a:prstGeom prst="rect">
            <a:avLst/>
          </a:prstGeom>
          <a:noFill/>
          <a:ln>
            <a:noFill/>
          </a:ln>
        </p:spPr>
      </p:pic>
      <p:sp>
        <p:nvSpPr>
          <p:cNvPr id="315" name="Google Shape;315;p10"/>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sp>
        <p:nvSpPr>
          <p:cNvPr id="320" name="Google Shape;320;p11"/>
          <p:cNvSpPr txBox="1"/>
          <p:nvPr>
            <p:ph type="title"/>
          </p:nvPr>
        </p:nvSpPr>
        <p:spPr>
          <a:xfrm>
            <a:off x="415600" y="431700"/>
            <a:ext cx="11360700" cy="1153800"/>
          </a:xfrm>
          <a:prstGeom prst="rect">
            <a:avLst/>
          </a:prstGeom>
          <a:noFill/>
          <a:ln>
            <a:noFill/>
          </a:ln>
        </p:spPr>
        <p:txBody>
          <a:bodyPr anchorCtr="0" anchor="t" bIns="121900" lIns="121900" spcFirstLastPara="1" rIns="121900" wrap="square" tIns="121900">
            <a:normAutofit/>
          </a:bodyPr>
          <a:lstStyle/>
          <a:p>
            <a:pPr indent="0" lvl="0" marL="0" rtl="0" algn="l">
              <a:lnSpc>
                <a:spcPct val="90000"/>
              </a:lnSpc>
              <a:spcBef>
                <a:spcPts val="0"/>
              </a:spcBef>
              <a:spcAft>
                <a:spcPts val="0"/>
              </a:spcAft>
              <a:buClr>
                <a:schemeClr val="dk1"/>
              </a:buClr>
              <a:buSzPts val="3700"/>
              <a:buFont typeface="Calibri"/>
              <a:buNone/>
            </a:pPr>
            <a:r>
              <a:rPr lang="en-US"/>
              <a:t>eCHOing:  a methodology frame! </a:t>
            </a:r>
            <a:endParaRPr/>
          </a:p>
        </p:txBody>
      </p:sp>
      <p:pic>
        <p:nvPicPr>
          <p:cNvPr descr="A screenshot of a white board&#10;&#10;Description automatically generated" id="321" name="Google Shape;321;p11"/>
          <p:cNvPicPr preferRelativeResize="0"/>
          <p:nvPr/>
        </p:nvPicPr>
        <p:blipFill rotWithShape="1">
          <a:blip r:embed="rId3">
            <a:alphaModFix/>
          </a:blip>
          <a:srcRect b="0" l="0" r="0" t="0"/>
          <a:stretch/>
        </p:blipFill>
        <p:spPr>
          <a:xfrm>
            <a:off x="796600" y="1294100"/>
            <a:ext cx="10634865" cy="5126764"/>
          </a:xfrm>
          <a:prstGeom prst="rect">
            <a:avLst/>
          </a:prstGeom>
          <a:noFill/>
          <a:ln>
            <a:noFill/>
          </a:ln>
        </p:spPr>
      </p:pic>
      <p:pic>
        <p:nvPicPr>
          <p:cNvPr descr="A yellow and blue arrow with white text&#10;&#10;Description automatically generated" id="322" name="Google Shape;322;p11"/>
          <p:cNvPicPr preferRelativeResize="0"/>
          <p:nvPr/>
        </p:nvPicPr>
        <p:blipFill rotWithShape="1">
          <a:blip r:embed="rId4">
            <a:alphaModFix/>
          </a:blip>
          <a:srcRect b="0" l="0" r="0" t="0"/>
          <a:stretch/>
        </p:blipFill>
        <p:spPr>
          <a:xfrm>
            <a:off x="2452783" y="5540840"/>
            <a:ext cx="7275822" cy="1056885"/>
          </a:xfrm>
          <a:prstGeom prst="rect">
            <a:avLst/>
          </a:prstGeom>
          <a:noFill/>
          <a:ln>
            <a:noFill/>
          </a:ln>
        </p:spPr>
      </p:pic>
      <p:sp>
        <p:nvSpPr>
          <p:cNvPr id="323" name="Google Shape;323;p11"/>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5">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11"/>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325" name="Google Shape;325;p11"/>
          <p:cNvPicPr preferRelativeResize="0"/>
          <p:nvPr/>
        </p:nvPicPr>
        <p:blipFill rotWithShape="1">
          <a:blip r:embed="rId6">
            <a:alphaModFix/>
          </a:blip>
          <a:srcRect b="0" l="0" r="0" t="0"/>
          <a:stretch/>
        </p:blipFill>
        <p:spPr>
          <a:xfrm>
            <a:off x="0" y="0"/>
            <a:ext cx="12191999" cy="479768"/>
          </a:xfrm>
          <a:prstGeom prst="rect">
            <a:avLst/>
          </a:prstGeom>
          <a:noFill/>
          <a:ln>
            <a:noFill/>
          </a:ln>
        </p:spPr>
      </p:pic>
      <p:sp>
        <p:nvSpPr>
          <p:cNvPr id="326" name="Google Shape;326;p11"/>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12"/>
          <p:cNvSpPr/>
          <p:nvPr/>
        </p:nvSpPr>
        <p:spPr>
          <a:xfrm>
            <a:off x="5044440" y="3427448"/>
            <a:ext cx="2103000" cy="2103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333" name="Google Shape;333;p12"/>
          <p:cNvSpPr/>
          <p:nvPr/>
        </p:nvSpPr>
        <p:spPr>
          <a:xfrm flipH="1">
            <a:off x="1048575" y="1565675"/>
            <a:ext cx="9662700" cy="380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800"/>
              </a:spcBef>
              <a:spcAft>
                <a:spcPts val="0"/>
              </a:spcAft>
              <a:buClr>
                <a:schemeClr val="dk1"/>
              </a:buClr>
              <a:buSzPts val="1800"/>
              <a:buFont typeface="Calibri"/>
              <a:buNone/>
            </a:pPr>
            <a:r>
              <a:t/>
            </a:r>
            <a:endParaRPr b="0" i="0" sz="1800" u="none" cap="none" strike="noStrike">
              <a:solidFill>
                <a:schemeClr val="dk1"/>
              </a:solidFill>
              <a:latin typeface="Calibri"/>
              <a:ea typeface="Calibri"/>
              <a:cs typeface="Calibri"/>
              <a:sym typeface="Calibri"/>
            </a:endParaRPr>
          </a:p>
        </p:txBody>
      </p:sp>
      <p:sp>
        <p:nvSpPr>
          <p:cNvPr id="334" name="Google Shape;334;p12"/>
          <p:cNvSpPr txBox="1"/>
          <p:nvPr/>
        </p:nvSpPr>
        <p:spPr>
          <a:xfrm>
            <a:off x="121375" y="6453400"/>
            <a:ext cx="11986200" cy="313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Calibri"/>
              <a:ea typeface="Calibri"/>
              <a:cs typeface="Calibri"/>
              <a:sym typeface="Calibri"/>
            </a:endParaRPr>
          </a:p>
        </p:txBody>
      </p:sp>
      <p:pic>
        <p:nvPicPr>
          <p:cNvPr descr="Echoing Logo" id="335" name="Google Shape;335;p12"/>
          <p:cNvPicPr preferRelativeResize="0"/>
          <p:nvPr/>
        </p:nvPicPr>
        <p:blipFill rotWithShape="1">
          <a:blip r:embed="rId3">
            <a:alphaModFix/>
          </a:blip>
          <a:srcRect b="0" l="0" r="0" t="0"/>
          <a:stretch/>
        </p:blipFill>
        <p:spPr>
          <a:xfrm>
            <a:off x="205466" y="594528"/>
            <a:ext cx="2733675" cy="1019175"/>
          </a:xfrm>
          <a:prstGeom prst="rect">
            <a:avLst/>
          </a:prstGeom>
          <a:noFill/>
          <a:ln>
            <a:noFill/>
          </a:ln>
        </p:spPr>
      </p:pic>
      <p:sp>
        <p:nvSpPr>
          <p:cNvPr id="336" name="Google Shape;336;p12"/>
          <p:cNvSpPr txBox="1"/>
          <p:nvPr>
            <p:ph idx="2" type="body"/>
          </p:nvPr>
        </p:nvSpPr>
        <p:spPr>
          <a:xfrm>
            <a:off x="2838203" y="365925"/>
            <a:ext cx="8937997" cy="1261425"/>
          </a:xfrm>
          <a:prstGeom prst="rect">
            <a:avLst/>
          </a:prstGeom>
          <a:noFill/>
          <a:ln>
            <a:noFill/>
          </a:ln>
        </p:spPr>
        <p:txBody>
          <a:bodyPr anchorCtr="0" anchor="t" bIns="121900" lIns="121900" spcFirstLastPara="1" rIns="121900" wrap="square" tIns="121900">
            <a:normAutofit/>
          </a:bodyPr>
          <a:lstStyle/>
          <a:p>
            <a:pPr indent="0" lvl="0" marL="0" rtl="0" algn="just">
              <a:lnSpc>
                <a:spcPct val="90000"/>
              </a:lnSpc>
              <a:spcBef>
                <a:spcPts val="0"/>
              </a:spcBef>
              <a:spcAft>
                <a:spcPts val="0"/>
              </a:spcAft>
              <a:buClr>
                <a:schemeClr val="dk1"/>
              </a:buClr>
              <a:buSzPts val="1900"/>
              <a:buNone/>
            </a:pPr>
            <a:r>
              <a:t/>
            </a:r>
            <a:endParaRPr b="1" sz="3400">
              <a:solidFill>
                <a:srgbClr val="262626"/>
              </a:solidFill>
              <a:latin typeface="Century Gothic"/>
              <a:ea typeface="Century Gothic"/>
              <a:cs typeface="Century Gothic"/>
              <a:sym typeface="Century Gothic"/>
            </a:endParaRPr>
          </a:p>
          <a:p>
            <a:pPr indent="0" lvl="0" marL="0" rtl="0" algn="just">
              <a:lnSpc>
                <a:spcPct val="90000"/>
              </a:lnSpc>
              <a:spcBef>
                <a:spcPts val="0"/>
              </a:spcBef>
              <a:spcAft>
                <a:spcPts val="0"/>
              </a:spcAft>
              <a:buClr>
                <a:schemeClr val="dk1"/>
              </a:buClr>
              <a:buSzPts val="1900"/>
              <a:buNone/>
            </a:pPr>
            <a:r>
              <a:t/>
            </a:r>
            <a:endParaRPr b="1" sz="3400">
              <a:solidFill>
                <a:srgbClr val="262626"/>
              </a:solidFill>
              <a:latin typeface="Century Gothic"/>
              <a:ea typeface="Century Gothic"/>
              <a:cs typeface="Century Gothic"/>
              <a:sym typeface="Century Gothic"/>
            </a:endParaRPr>
          </a:p>
          <a:p>
            <a:pPr indent="0" lvl="0" marL="0" rtl="0" algn="just">
              <a:lnSpc>
                <a:spcPct val="90000"/>
              </a:lnSpc>
              <a:spcBef>
                <a:spcPts val="0"/>
              </a:spcBef>
              <a:spcAft>
                <a:spcPts val="0"/>
              </a:spcAft>
              <a:buClr>
                <a:schemeClr val="dk1"/>
              </a:buClr>
              <a:buSzPts val="1900"/>
              <a:buNone/>
            </a:pPr>
            <a:r>
              <a:t/>
            </a:r>
            <a:endParaRPr b="1" sz="3400">
              <a:solidFill>
                <a:srgbClr val="262626"/>
              </a:solidFill>
              <a:latin typeface="Century Gothic"/>
              <a:ea typeface="Century Gothic"/>
              <a:cs typeface="Century Gothic"/>
              <a:sym typeface="Century Gothic"/>
            </a:endParaRPr>
          </a:p>
        </p:txBody>
      </p:sp>
      <p:pic>
        <p:nvPicPr>
          <p:cNvPr id="337" name="Google Shape;337;p12"/>
          <p:cNvPicPr preferRelativeResize="0"/>
          <p:nvPr/>
        </p:nvPicPr>
        <p:blipFill rotWithShape="1">
          <a:blip r:embed="rId4">
            <a:alphaModFix/>
          </a:blip>
          <a:srcRect b="0" l="0" r="0" t="0"/>
          <a:stretch/>
        </p:blipFill>
        <p:spPr>
          <a:xfrm>
            <a:off x="442758" y="1827450"/>
            <a:ext cx="5207499" cy="3488976"/>
          </a:xfrm>
          <a:prstGeom prst="rect">
            <a:avLst/>
          </a:prstGeom>
          <a:noFill/>
          <a:ln>
            <a:noFill/>
          </a:ln>
        </p:spPr>
      </p:pic>
      <p:sp>
        <p:nvSpPr>
          <p:cNvPr id="338" name="Google Shape;338;p12"/>
          <p:cNvSpPr txBox="1"/>
          <p:nvPr/>
        </p:nvSpPr>
        <p:spPr>
          <a:xfrm>
            <a:off x="4068362" y="699723"/>
            <a:ext cx="9611100" cy="861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800"/>
              <a:buFont typeface="Calibri"/>
              <a:buNone/>
            </a:pPr>
            <a:r>
              <a:rPr b="1" i="0" lang="en-US" sz="4400" u="none" cap="none" strike="noStrike">
                <a:solidFill>
                  <a:srgbClr val="2F5496"/>
                </a:solidFill>
                <a:latin typeface="Calibri"/>
                <a:ea typeface="Calibri"/>
                <a:cs typeface="Calibri"/>
                <a:sym typeface="Calibri"/>
              </a:rPr>
              <a:t>KEA WORKSHOP APRIL 2023</a:t>
            </a:r>
            <a:endParaRPr b="1" i="0" sz="4400" u="none" cap="none" strike="noStrike">
              <a:solidFill>
                <a:srgbClr val="2F5496"/>
              </a:solidFill>
              <a:latin typeface="Calibri"/>
              <a:ea typeface="Calibri"/>
              <a:cs typeface="Calibri"/>
              <a:sym typeface="Calibri"/>
            </a:endParaRPr>
          </a:p>
        </p:txBody>
      </p:sp>
      <p:pic>
        <p:nvPicPr>
          <p:cNvPr descr="Et bilde som inneholder klær, utendørs, konstruksjon, person&#10;&#10;Automatisk generert beskrivelse" id="339" name="Google Shape;339;p12"/>
          <p:cNvPicPr preferRelativeResize="0"/>
          <p:nvPr/>
        </p:nvPicPr>
        <p:blipFill rotWithShape="1">
          <a:blip r:embed="rId5">
            <a:alphaModFix/>
          </a:blip>
          <a:srcRect b="0" l="0" r="0" t="0"/>
          <a:stretch/>
        </p:blipFill>
        <p:spPr>
          <a:xfrm>
            <a:off x="5879925" y="2287110"/>
            <a:ext cx="5987973" cy="4051158"/>
          </a:xfrm>
          <a:prstGeom prst="rect">
            <a:avLst/>
          </a:prstGeom>
          <a:noFill/>
          <a:ln>
            <a:noFill/>
          </a:ln>
        </p:spPr>
      </p:pic>
      <p:sp>
        <p:nvSpPr>
          <p:cNvPr id="340" name="Google Shape;340;p12"/>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6">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12"/>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342" name="Google Shape;342;p12"/>
          <p:cNvPicPr preferRelativeResize="0"/>
          <p:nvPr/>
        </p:nvPicPr>
        <p:blipFill rotWithShape="1">
          <a:blip r:embed="rId7">
            <a:alphaModFix/>
          </a:blip>
          <a:srcRect b="0" l="0" r="0" t="0"/>
          <a:stretch/>
        </p:blipFill>
        <p:spPr>
          <a:xfrm>
            <a:off x="0" y="0"/>
            <a:ext cx="12191999" cy="479768"/>
          </a:xfrm>
          <a:prstGeom prst="rect">
            <a:avLst/>
          </a:prstGeom>
          <a:noFill/>
          <a:ln>
            <a:noFill/>
          </a:ln>
        </p:spPr>
      </p:pic>
      <p:sp>
        <p:nvSpPr>
          <p:cNvPr id="343" name="Google Shape;343;p12"/>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13"/>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rmAutofit fontScale="90000"/>
          </a:bodyPr>
          <a:lstStyle/>
          <a:p>
            <a:pPr indent="0" lvl="0" marL="0" rtl="0" algn="l">
              <a:lnSpc>
                <a:spcPct val="90000"/>
              </a:lnSpc>
              <a:spcBef>
                <a:spcPts val="0"/>
              </a:spcBef>
              <a:spcAft>
                <a:spcPts val="0"/>
              </a:spcAft>
              <a:buClr>
                <a:schemeClr val="dk1"/>
              </a:buClr>
              <a:buSzPct val="93434"/>
              <a:buFont typeface="Calibri"/>
              <a:buNone/>
            </a:pPr>
            <a:r>
              <a:rPr lang="en-US"/>
              <a:t>The eCHOing students: Interest and dedication</a:t>
            </a:r>
            <a:endParaRPr/>
          </a:p>
        </p:txBody>
      </p:sp>
      <p:pic>
        <p:nvPicPr>
          <p:cNvPr descr="A person holding a sign&#10;&#10;Description automatically generated" id="349" name="Google Shape;349;p13"/>
          <p:cNvPicPr preferRelativeResize="0"/>
          <p:nvPr/>
        </p:nvPicPr>
        <p:blipFill rotWithShape="1">
          <a:blip r:embed="rId3">
            <a:alphaModFix/>
          </a:blip>
          <a:srcRect b="0" l="0" r="0" t="0"/>
          <a:stretch/>
        </p:blipFill>
        <p:spPr>
          <a:xfrm>
            <a:off x="487456" y="1512440"/>
            <a:ext cx="3660204" cy="4822173"/>
          </a:xfrm>
          <a:prstGeom prst="rect">
            <a:avLst/>
          </a:prstGeom>
          <a:noFill/>
          <a:ln>
            <a:noFill/>
          </a:ln>
        </p:spPr>
      </p:pic>
      <p:pic>
        <p:nvPicPr>
          <p:cNvPr descr="A group of people posing for a photo&#10;&#10;Description automatically generated" id="350" name="Google Shape;350;p13"/>
          <p:cNvPicPr preferRelativeResize="0"/>
          <p:nvPr/>
        </p:nvPicPr>
        <p:blipFill rotWithShape="1">
          <a:blip r:embed="rId4">
            <a:alphaModFix/>
          </a:blip>
          <a:srcRect b="0" l="0" r="0" t="0"/>
          <a:stretch/>
        </p:blipFill>
        <p:spPr>
          <a:xfrm>
            <a:off x="4219516" y="1774662"/>
            <a:ext cx="7772400" cy="4559951"/>
          </a:xfrm>
          <a:prstGeom prst="rect">
            <a:avLst/>
          </a:prstGeom>
          <a:noFill/>
          <a:ln>
            <a:noFill/>
          </a:ln>
        </p:spPr>
      </p:pic>
      <p:sp>
        <p:nvSpPr>
          <p:cNvPr id="351" name="Google Shape;351;p13"/>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5">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p13"/>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353" name="Google Shape;353;p13"/>
          <p:cNvPicPr preferRelativeResize="0"/>
          <p:nvPr/>
        </p:nvPicPr>
        <p:blipFill rotWithShape="1">
          <a:blip r:embed="rId6">
            <a:alphaModFix/>
          </a:blip>
          <a:srcRect b="0" l="0" r="0" t="0"/>
          <a:stretch/>
        </p:blipFill>
        <p:spPr>
          <a:xfrm>
            <a:off x="0" y="0"/>
            <a:ext cx="12191999" cy="479768"/>
          </a:xfrm>
          <a:prstGeom prst="rect">
            <a:avLst/>
          </a:prstGeom>
          <a:noFill/>
          <a:ln>
            <a:noFill/>
          </a:ln>
        </p:spPr>
      </p:pic>
      <p:sp>
        <p:nvSpPr>
          <p:cNvPr id="354" name="Google Shape;354;p13"/>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4"/>
          <p:cNvSpPr txBox="1"/>
          <p:nvPr>
            <p:ph type="title"/>
          </p:nvPr>
        </p:nvSpPr>
        <p:spPr>
          <a:xfrm>
            <a:off x="838200" y="51752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rgbClr val="0D0D0D"/>
              </a:buClr>
              <a:buSzPct val="100000"/>
              <a:buFont typeface="Arial"/>
              <a:buNone/>
            </a:pPr>
            <a:br>
              <a:rPr b="0" i="0" lang="en-US">
                <a:solidFill>
                  <a:srgbClr val="0D0D0D"/>
                </a:solidFill>
                <a:latin typeface="Arial"/>
                <a:ea typeface="Arial"/>
                <a:cs typeface="Arial"/>
                <a:sym typeface="Arial"/>
              </a:rPr>
            </a:br>
            <a:br>
              <a:rPr b="0" i="0" lang="en-US">
                <a:solidFill>
                  <a:srgbClr val="0D0D0D"/>
                </a:solidFill>
                <a:latin typeface="Arial"/>
                <a:ea typeface="Arial"/>
                <a:cs typeface="Arial"/>
                <a:sym typeface="Arial"/>
              </a:rPr>
            </a:br>
            <a:br>
              <a:rPr b="0" i="0" lang="en-US">
                <a:solidFill>
                  <a:srgbClr val="0D0D0D"/>
                </a:solidFill>
                <a:latin typeface="Arial"/>
                <a:ea typeface="Arial"/>
                <a:cs typeface="Arial"/>
                <a:sym typeface="Arial"/>
              </a:rPr>
            </a:br>
            <a:br>
              <a:rPr b="0" i="0" lang="en-US">
                <a:solidFill>
                  <a:srgbClr val="0D0D0D"/>
                </a:solidFill>
                <a:latin typeface="Arial"/>
                <a:ea typeface="Arial"/>
                <a:cs typeface="Arial"/>
                <a:sym typeface="Arial"/>
              </a:rPr>
            </a:br>
            <a:br>
              <a:rPr b="0" i="0" lang="en-US">
                <a:solidFill>
                  <a:srgbClr val="0D0D0D"/>
                </a:solidFill>
                <a:latin typeface="Arial"/>
                <a:ea typeface="Arial"/>
                <a:cs typeface="Arial"/>
                <a:sym typeface="Arial"/>
              </a:rPr>
            </a:br>
            <a:r>
              <a:rPr lang="en-US" u="sng">
                <a:solidFill>
                  <a:srgbClr val="2F5496"/>
                </a:solidFill>
                <a:latin typeface="Arial"/>
                <a:ea typeface="Arial"/>
                <a:cs typeface="Arial"/>
                <a:sym typeface="Arial"/>
              </a:rPr>
              <a:t>Schools</a:t>
            </a:r>
            <a:r>
              <a:rPr b="0" i="0" lang="en-US" u="sng">
                <a:solidFill>
                  <a:srgbClr val="2F5496"/>
                </a:solidFill>
                <a:latin typeface="Arial"/>
                <a:ea typeface="Arial"/>
                <a:cs typeface="Arial"/>
                <a:sym typeface="Arial"/>
                <a:hlinkClick r:id="rId3">
                  <a:extLst>
                    <a:ext uri="{A12FA001-AC4F-418D-AE19-62706E023703}">
                      <ahyp:hlinkClr val="tx"/>
                    </a:ext>
                  </a:extLst>
                </a:hlinkClick>
              </a:rPr>
              <a:t> as key co</a:t>
            </a:r>
            <a:r>
              <a:rPr lang="en-US" u="sng">
                <a:solidFill>
                  <a:srgbClr val="2F5496"/>
                </a:solidFill>
                <a:latin typeface="Arial"/>
                <a:ea typeface="Arial"/>
                <a:cs typeface="Arial"/>
                <a:sym typeface="Arial"/>
                <a:hlinkClick r:id="rId4">
                  <a:extLst>
                    <a:ext uri="{A12FA001-AC4F-418D-AE19-62706E023703}">
                      <ahyp:hlinkClr val="tx"/>
                    </a:ext>
                  </a:extLst>
                </a:hlinkClick>
              </a:rPr>
              <a:t>llaborators.</a:t>
            </a:r>
            <a:br>
              <a:rPr b="0" i="0" lang="en-US">
                <a:solidFill>
                  <a:srgbClr val="0D0D0D"/>
                </a:solidFill>
                <a:latin typeface="Arial"/>
                <a:ea typeface="Arial"/>
                <a:cs typeface="Arial"/>
                <a:sym typeface="Arial"/>
              </a:rPr>
            </a:br>
            <a:br>
              <a:rPr b="0" i="0" lang="en-US">
                <a:solidFill>
                  <a:srgbClr val="0D0D0D"/>
                </a:solidFill>
                <a:latin typeface="Arial"/>
                <a:ea typeface="Arial"/>
                <a:cs typeface="Arial"/>
                <a:sym typeface="Arial"/>
              </a:rPr>
            </a:br>
            <a:br>
              <a:rPr b="0" i="0" lang="en-US">
                <a:solidFill>
                  <a:srgbClr val="0D0D0D"/>
                </a:solidFill>
                <a:latin typeface="Arial"/>
                <a:ea typeface="Arial"/>
                <a:cs typeface="Arial"/>
                <a:sym typeface="Arial"/>
              </a:rPr>
            </a:br>
            <a:br>
              <a:rPr b="0" i="0" lang="en-US">
                <a:solidFill>
                  <a:srgbClr val="0D0D0D"/>
                </a:solidFill>
                <a:latin typeface="Arial"/>
                <a:ea typeface="Arial"/>
                <a:cs typeface="Arial"/>
                <a:sym typeface="Arial"/>
              </a:rPr>
            </a:br>
            <a:br>
              <a:rPr b="0" i="0" lang="en-US">
                <a:solidFill>
                  <a:srgbClr val="0D0D0D"/>
                </a:solidFill>
                <a:latin typeface="Arial"/>
                <a:ea typeface="Arial"/>
                <a:cs typeface="Arial"/>
                <a:sym typeface="Arial"/>
              </a:rPr>
            </a:br>
            <a:r>
              <a:rPr b="0" i="0" lang="en-US">
                <a:solidFill>
                  <a:srgbClr val="0D0D0D"/>
                </a:solidFill>
                <a:latin typeface="Arial"/>
                <a:ea typeface="Arial"/>
                <a:cs typeface="Arial"/>
                <a:sym typeface="Arial"/>
              </a:rPr>
              <a:t>.</a:t>
            </a:r>
            <a:endParaRPr/>
          </a:p>
        </p:txBody>
      </p:sp>
      <p:sp>
        <p:nvSpPr>
          <p:cNvPr id="360" name="Google Shape;360;p14"/>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5">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p14"/>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362" name="Google Shape;362;p14"/>
          <p:cNvPicPr preferRelativeResize="0"/>
          <p:nvPr/>
        </p:nvPicPr>
        <p:blipFill rotWithShape="1">
          <a:blip r:embed="rId6">
            <a:alphaModFix/>
          </a:blip>
          <a:srcRect b="0" l="0" r="0" t="0"/>
          <a:stretch/>
        </p:blipFill>
        <p:spPr>
          <a:xfrm>
            <a:off x="0" y="0"/>
            <a:ext cx="12191999" cy="479768"/>
          </a:xfrm>
          <a:prstGeom prst="rect">
            <a:avLst/>
          </a:prstGeom>
          <a:noFill/>
          <a:ln>
            <a:noFill/>
          </a:ln>
        </p:spPr>
      </p:pic>
      <p:sp>
        <p:nvSpPr>
          <p:cNvPr id="363" name="Google Shape;363;p14"/>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pic>
        <p:nvPicPr>
          <p:cNvPr id="364" name="Google Shape;364;p14" title="Screenshot 2025-03-18 at 07.58.29.png"/>
          <p:cNvPicPr preferRelativeResize="0"/>
          <p:nvPr/>
        </p:nvPicPr>
        <p:blipFill rotWithShape="1">
          <a:blip r:embed="rId7">
            <a:alphaModFix/>
          </a:blip>
          <a:srcRect b="0" l="0" r="0" t="0"/>
          <a:stretch/>
        </p:blipFill>
        <p:spPr>
          <a:xfrm>
            <a:off x="152400" y="1995625"/>
            <a:ext cx="6432650" cy="3580674"/>
          </a:xfrm>
          <a:prstGeom prst="rect">
            <a:avLst/>
          </a:prstGeom>
          <a:noFill/>
          <a:ln>
            <a:noFill/>
          </a:ln>
        </p:spPr>
      </p:pic>
      <p:pic>
        <p:nvPicPr>
          <p:cNvPr id="365" name="Google Shape;365;p14" title="Screenshot 2025-03-18 at 07.59.06.png"/>
          <p:cNvPicPr preferRelativeResize="0"/>
          <p:nvPr/>
        </p:nvPicPr>
        <p:blipFill rotWithShape="1">
          <a:blip r:embed="rId8">
            <a:alphaModFix/>
          </a:blip>
          <a:srcRect b="0" l="0" r="0" t="0"/>
          <a:stretch/>
        </p:blipFill>
        <p:spPr>
          <a:xfrm>
            <a:off x="6737450" y="1995625"/>
            <a:ext cx="5302149" cy="27106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70" name="Shape 370"/>
        <p:cNvGrpSpPr/>
        <p:nvPr/>
      </p:nvGrpSpPr>
      <p:grpSpPr>
        <a:xfrm>
          <a:off x="0" y="0"/>
          <a:ext cx="0" cy="0"/>
          <a:chOff x="0" y="0"/>
          <a:chExt cx="0" cy="0"/>
        </a:xfrm>
      </p:grpSpPr>
      <p:sp>
        <p:nvSpPr>
          <p:cNvPr id="371" name="Google Shape;371;p15"/>
          <p:cNvSpPr/>
          <p:nvPr/>
        </p:nvSpPr>
        <p:spPr>
          <a:xfrm>
            <a:off x="0" y="-1"/>
            <a:ext cx="12188952"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2" name="Google Shape;372;p15"/>
          <p:cNvSpPr/>
          <p:nvPr/>
        </p:nvSpPr>
        <p:spPr>
          <a:xfrm>
            <a:off x="0" y="0"/>
            <a:ext cx="12188952" cy="6858000"/>
          </a:xfrm>
          <a:prstGeom prst="rect">
            <a:avLst/>
          </a:prstGeom>
          <a:solidFill>
            <a:schemeClr val="lt2">
              <a:alpha val="49803"/>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3" name="Google Shape;373;p15"/>
          <p:cNvSpPr/>
          <p:nvPr/>
        </p:nvSpPr>
        <p:spPr>
          <a:xfrm>
            <a:off x="0" y="0"/>
            <a:ext cx="12188952" cy="6858000"/>
          </a:xfrm>
          <a:prstGeom prst="rect">
            <a:avLst/>
          </a:prstGeom>
          <a:solidFill>
            <a:srgbClr val="00000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4" name="Google Shape;374;p15"/>
          <p:cNvPicPr preferRelativeResize="0"/>
          <p:nvPr/>
        </p:nvPicPr>
        <p:blipFill rotWithShape="1">
          <a:blip r:embed="rId3">
            <a:alphaModFix amt="40000"/>
          </a:blip>
          <a:srcRect b="0" l="0" r="0" t="0"/>
          <a:stretch/>
        </p:blipFill>
        <p:spPr>
          <a:xfrm>
            <a:off x="0" y="0"/>
            <a:ext cx="12181172" cy="6858000"/>
          </a:xfrm>
          <a:prstGeom prst="rect">
            <a:avLst/>
          </a:prstGeom>
          <a:noFill/>
          <a:ln>
            <a:noFill/>
          </a:ln>
        </p:spPr>
      </p:pic>
      <p:sp>
        <p:nvSpPr>
          <p:cNvPr id="375" name="Google Shape;375;p15"/>
          <p:cNvSpPr/>
          <p:nvPr/>
        </p:nvSpPr>
        <p:spPr>
          <a:xfrm>
            <a:off x="0" y="0"/>
            <a:ext cx="12188952" cy="6858000"/>
          </a:xfrm>
          <a:prstGeom prst="rect">
            <a:avLst/>
          </a:prstGeom>
          <a:solidFill>
            <a:schemeClr val="accent1">
              <a:alpha val="2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76" name="Google Shape;376;p15"/>
          <p:cNvSpPr/>
          <p:nvPr/>
        </p:nvSpPr>
        <p:spPr>
          <a:xfrm>
            <a:off x="1524" y="0"/>
            <a:ext cx="12188952" cy="6858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377" name="Google Shape;377;p15"/>
          <p:cNvPicPr preferRelativeResize="0"/>
          <p:nvPr/>
        </p:nvPicPr>
        <p:blipFill rotWithShape="1">
          <a:blip r:embed="rId4">
            <a:alphaModFix amt="60000"/>
          </a:blip>
          <a:srcRect b="12286" l="0" r="0" t="12637"/>
          <a:stretch/>
        </p:blipFill>
        <p:spPr>
          <a:xfrm>
            <a:off x="6094532" y="10"/>
            <a:ext cx="6093578" cy="3431119"/>
          </a:xfrm>
          <a:prstGeom prst="rect">
            <a:avLst/>
          </a:prstGeom>
          <a:noFill/>
          <a:ln>
            <a:noFill/>
          </a:ln>
        </p:spPr>
      </p:pic>
      <p:pic>
        <p:nvPicPr>
          <p:cNvPr id="378" name="Google Shape;378;p15"/>
          <p:cNvPicPr preferRelativeResize="0"/>
          <p:nvPr/>
        </p:nvPicPr>
        <p:blipFill rotWithShape="1">
          <a:blip r:embed="rId5">
            <a:alphaModFix amt="60000"/>
          </a:blip>
          <a:srcRect b="19008" l="0" r="0" t="5917"/>
          <a:stretch/>
        </p:blipFill>
        <p:spPr>
          <a:xfrm>
            <a:off x="4763" y="10"/>
            <a:ext cx="6093578" cy="3431119"/>
          </a:xfrm>
          <a:prstGeom prst="rect">
            <a:avLst/>
          </a:prstGeom>
          <a:noFill/>
          <a:ln>
            <a:noFill/>
          </a:ln>
        </p:spPr>
      </p:pic>
      <p:sp>
        <p:nvSpPr>
          <p:cNvPr id="379" name="Google Shape;379;p15"/>
          <p:cNvSpPr txBox="1"/>
          <p:nvPr>
            <p:ph type="title"/>
          </p:nvPr>
        </p:nvSpPr>
        <p:spPr>
          <a:xfrm>
            <a:off x="1191965" y="552807"/>
            <a:ext cx="9801900" cy="27903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4485"/>
              <a:buNone/>
            </a:pPr>
            <a:r>
              <a:rPr lang="en-US" sz="4800">
                <a:solidFill>
                  <a:srgbClr val="FFFFFF"/>
                </a:solidFill>
              </a:rPr>
              <a:t>28</a:t>
            </a:r>
            <a:r>
              <a:rPr lang="en-US" sz="4800">
                <a:solidFill>
                  <a:srgbClr val="FFFFFF"/>
                </a:solidFill>
                <a:latin typeface="Calibri"/>
                <a:ea typeface="Calibri"/>
                <a:cs typeface="Calibri"/>
                <a:sym typeface="Calibri"/>
              </a:rPr>
              <a:t> projects in 5 countries!</a:t>
            </a:r>
            <a:endParaRPr/>
          </a:p>
        </p:txBody>
      </p:sp>
      <p:pic>
        <p:nvPicPr>
          <p:cNvPr id="380" name="Google Shape;380;p15"/>
          <p:cNvPicPr preferRelativeResize="0"/>
          <p:nvPr/>
        </p:nvPicPr>
        <p:blipFill rotWithShape="1">
          <a:blip r:embed="rId6">
            <a:alphaModFix amt="60000"/>
          </a:blip>
          <a:srcRect b="1" l="0" r="4099" t="0"/>
          <a:stretch/>
        </p:blipFill>
        <p:spPr>
          <a:xfrm>
            <a:off x="6097280" y="3426870"/>
            <a:ext cx="6093578" cy="3431129"/>
          </a:xfrm>
          <a:prstGeom prst="rect">
            <a:avLst/>
          </a:prstGeom>
          <a:noFill/>
          <a:ln>
            <a:noFill/>
          </a:ln>
        </p:spPr>
      </p:pic>
      <p:pic>
        <p:nvPicPr>
          <p:cNvPr id="381" name="Google Shape;381;p15"/>
          <p:cNvPicPr preferRelativeResize="0"/>
          <p:nvPr/>
        </p:nvPicPr>
        <p:blipFill rotWithShape="1">
          <a:blip r:embed="rId7">
            <a:alphaModFix amt="60000"/>
          </a:blip>
          <a:srcRect b="0" l="11412" r="2454" t="0"/>
          <a:stretch/>
        </p:blipFill>
        <p:spPr>
          <a:xfrm>
            <a:off x="7511" y="3426870"/>
            <a:ext cx="6093579" cy="3431128"/>
          </a:xfrm>
          <a:prstGeom prst="rect">
            <a:avLst/>
          </a:prstGeom>
          <a:noFill/>
          <a:ln>
            <a:noFill/>
          </a:ln>
        </p:spPr>
      </p:pic>
      <p:sp>
        <p:nvSpPr>
          <p:cNvPr id="382" name="Google Shape;382;p15"/>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8">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3" name="Google Shape;383;p15"/>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384" name="Google Shape;384;p15"/>
          <p:cNvPicPr preferRelativeResize="0"/>
          <p:nvPr/>
        </p:nvPicPr>
        <p:blipFill rotWithShape="1">
          <a:blip r:embed="rId9">
            <a:alphaModFix/>
          </a:blip>
          <a:srcRect b="0" l="0" r="0" t="0"/>
          <a:stretch/>
        </p:blipFill>
        <p:spPr>
          <a:xfrm>
            <a:off x="0" y="0"/>
            <a:ext cx="12191999" cy="479768"/>
          </a:xfrm>
          <a:prstGeom prst="rect">
            <a:avLst/>
          </a:prstGeom>
          <a:noFill/>
          <a:ln>
            <a:noFill/>
          </a:ln>
        </p:spPr>
      </p:pic>
      <p:sp>
        <p:nvSpPr>
          <p:cNvPr id="385" name="Google Shape;385;p15"/>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1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50000"/>
              </a:lnSpc>
              <a:spcBef>
                <a:spcPts val="600"/>
              </a:spcBef>
              <a:spcAft>
                <a:spcPts val="600"/>
              </a:spcAft>
              <a:buClr>
                <a:schemeClr val="dk1"/>
              </a:buClr>
              <a:buSzPct val="33951"/>
              <a:buFont typeface="Arial"/>
              <a:buNone/>
            </a:pPr>
            <a:r>
              <a:rPr b="1" lang="en-US" sz="3600">
                <a:latin typeface="Quattrocento Sans"/>
                <a:ea typeface="Quattrocento Sans"/>
                <a:cs typeface="Quattrocento Sans"/>
                <a:sym typeface="Quattrocento Sans"/>
              </a:rPr>
              <a:t>Immersive Mining of Memory in Kea: Experiental learning </a:t>
            </a:r>
            <a:endParaRPr b="1" sz="6900"/>
          </a:p>
        </p:txBody>
      </p:sp>
      <p:sp>
        <p:nvSpPr>
          <p:cNvPr id="392" name="Google Shape;392;p16"/>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150000"/>
              </a:lnSpc>
              <a:spcBef>
                <a:spcPts val="600"/>
              </a:spcBef>
              <a:spcAft>
                <a:spcPts val="0"/>
              </a:spcAft>
              <a:buClr>
                <a:schemeClr val="dk1"/>
              </a:buClr>
              <a:buSzPts val="1100"/>
              <a:buFont typeface="Arial"/>
              <a:buNone/>
            </a:pPr>
            <a:r>
              <a:rPr b="1" lang="en-US" sz="1400">
                <a:latin typeface="Quattrocento Sans"/>
                <a:ea typeface="Quattrocento Sans"/>
                <a:cs typeface="Quattrocento Sans"/>
                <a:sym typeface="Quattrocento Sans"/>
              </a:rPr>
              <a:t>The objective of the Immersive Mining of Memory project is to breathe new life into Kea's disused mines, preserving their historical significance. By harnessing the power of </a:t>
            </a:r>
            <a:r>
              <a:rPr lang="en-US" sz="1400">
                <a:latin typeface="Quattrocento Sans"/>
                <a:ea typeface="Quattrocento Sans"/>
                <a:cs typeface="Quattrocento Sans"/>
                <a:sym typeface="Quattrocento Sans"/>
              </a:rPr>
              <a:t>Citizen Science</a:t>
            </a:r>
            <a:r>
              <a:rPr b="1" lang="en-US" sz="1400">
                <a:latin typeface="Quattrocento Sans"/>
                <a:ea typeface="Quattrocento Sans"/>
                <a:cs typeface="Quattrocento Sans"/>
                <a:sym typeface="Quattrocento Sans"/>
              </a:rPr>
              <a:t>, the project seeks to collect valuable information, documents, and photographs from the mines' operational era to ensure that their memory is not lost. A key aspect of the project involves the developmentof a self-guided tour featuring QR codes and downloadable content for visitors. </a:t>
            </a:r>
            <a:endParaRPr b="1" sz="1400">
              <a:latin typeface="Quattrocento Sans"/>
              <a:ea typeface="Quattrocento Sans"/>
              <a:cs typeface="Quattrocento Sans"/>
              <a:sym typeface="Quattrocento Sans"/>
            </a:endParaRPr>
          </a:p>
          <a:p>
            <a:pPr indent="0" lvl="0" marL="0" rtl="0" algn="l">
              <a:lnSpc>
                <a:spcPct val="90000"/>
              </a:lnSpc>
              <a:spcBef>
                <a:spcPts val="1000"/>
              </a:spcBef>
              <a:spcAft>
                <a:spcPts val="0"/>
              </a:spcAft>
              <a:buSzPts val="1800"/>
              <a:buNone/>
            </a:pPr>
            <a:r>
              <a:rPr lang="en-US"/>
              <a:t>Interviews of relatives-Storytelling workshop-VR workshops</a:t>
            </a:r>
            <a:endParaRPr/>
          </a:p>
        </p:txBody>
      </p:sp>
      <p:pic>
        <p:nvPicPr>
          <p:cNvPr id="393" name="Google Shape;393;p16"/>
          <p:cNvPicPr preferRelativeResize="0"/>
          <p:nvPr/>
        </p:nvPicPr>
        <p:blipFill rotWithShape="1">
          <a:blip r:embed="rId3">
            <a:alphaModFix/>
          </a:blip>
          <a:srcRect b="0" l="0" r="0" t="0"/>
          <a:stretch/>
        </p:blipFill>
        <p:spPr>
          <a:xfrm>
            <a:off x="751907" y="4001225"/>
            <a:ext cx="3829050" cy="2867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3f0e345b354_1_0"/>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150000"/>
              </a:lnSpc>
              <a:spcBef>
                <a:spcPts val="600"/>
              </a:spcBef>
              <a:spcAft>
                <a:spcPts val="600"/>
              </a:spcAft>
              <a:buClr>
                <a:schemeClr val="dk1"/>
              </a:buClr>
              <a:buSzPts val="1222"/>
              <a:buFont typeface="Arial"/>
              <a:buNone/>
            </a:pPr>
            <a:r>
              <a:rPr b="1" lang="en-US" sz="3600">
                <a:latin typeface="Quattrocento Sans"/>
                <a:ea typeface="Quattrocento Sans"/>
                <a:cs typeface="Quattrocento Sans"/>
                <a:sym typeface="Quattrocento Sans"/>
              </a:rPr>
              <a:t>Innovative partnerships in Bulgaria </a:t>
            </a:r>
            <a:endParaRPr b="1" sz="6900"/>
          </a:p>
        </p:txBody>
      </p:sp>
      <p:sp>
        <p:nvSpPr>
          <p:cNvPr id="400" name="Google Shape;400;g3f0e345b354_1_0"/>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1800"/>
              <a:buNone/>
            </a:pPr>
            <a:r>
              <a:rPr lang="en-US" u="sng">
                <a:solidFill>
                  <a:schemeClr val="hlink"/>
                </a:solidFill>
                <a:hlinkClick r:id="rId3"/>
              </a:rPr>
              <a:t>https://www.youtube.com/watch?v=3xl_5CEIHuA</a:t>
            </a:r>
            <a:r>
              <a:rPr lang="en-US"/>
              <a:t> </a:t>
            </a:r>
            <a:endParaRPr/>
          </a:p>
          <a:p>
            <a:pPr indent="0" lvl="0" marL="0" rtl="0" algn="l">
              <a:lnSpc>
                <a:spcPct val="90000"/>
              </a:lnSpc>
              <a:spcBef>
                <a:spcPts val="1000"/>
              </a:spcBef>
              <a:spcAft>
                <a:spcPts val="0"/>
              </a:spcAft>
              <a:buSzPts val="1800"/>
              <a:buNone/>
            </a:pPr>
            <a:r>
              <a:rPr lang="en-US" sz="3000"/>
              <a:t>The Museum of Traditional Crafts and Applied Arts in Troyan coined valuable partnerships: </a:t>
            </a:r>
            <a:endParaRPr sz="3000"/>
          </a:p>
          <a:p>
            <a:pPr indent="-355600" lvl="0" marL="457200" rtl="0" algn="l">
              <a:lnSpc>
                <a:spcPct val="90000"/>
              </a:lnSpc>
              <a:spcBef>
                <a:spcPts val="1000"/>
              </a:spcBef>
              <a:spcAft>
                <a:spcPts val="0"/>
              </a:spcAft>
              <a:buSzPts val="2000"/>
              <a:buChar char="-"/>
            </a:pPr>
            <a:r>
              <a:rPr lang="en-US" sz="3000"/>
              <a:t>with ICCT-BAS - 3D digitisation - currently over 100 objects digitised</a:t>
            </a:r>
            <a:endParaRPr sz="3000"/>
          </a:p>
          <a:p>
            <a:pPr indent="-355600" lvl="0" marL="457200" rtl="0" algn="l">
              <a:lnSpc>
                <a:spcPct val="90000"/>
              </a:lnSpc>
              <a:spcBef>
                <a:spcPts val="0"/>
              </a:spcBef>
              <a:spcAft>
                <a:spcPts val="0"/>
              </a:spcAft>
              <a:buSzPts val="2000"/>
              <a:buChar char="-"/>
            </a:pPr>
            <a:r>
              <a:rPr lang="en-US" sz="3000"/>
              <a:t>with IMI-BAS - digitisation of historical newspapers (collated the most complete set of digital newspapers identifying missing issues in libraries and museums across the country) </a:t>
            </a:r>
            <a:endParaRPr sz="3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17"/>
          <p:cNvSpPr txBox="1"/>
          <p:nvPr>
            <p:ph type="title"/>
          </p:nvPr>
        </p:nvSpPr>
        <p:spPr>
          <a:xfrm>
            <a:off x="402167" y="685800"/>
            <a:ext cx="11387700" cy="1143300"/>
          </a:xfrm>
          <a:prstGeom prst="rect">
            <a:avLst/>
          </a:prstGeom>
          <a:noFill/>
          <a:ln>
            <a:noFill/>
          </a:ln>
        </p:spPr>
        <p:txBody>
          <a:bodyPr anchorCtr="0" anchor="ctr" bIns="60925" lIns="121900" spcFirstLastPara="1" rIns="121900" wrap="square" tIns="60925">
            <a:noAutofit/>
          </a:bodyPr>
          <a:lstStyle/>
          <a:p>
            <a:pPr indent="0" lvl="0" marL="0" rtl="0" algn="l">
              <a:lnSpc>
                <a:spcPct val="100000"/>
              </a:lnSpc>
              <a:spcBef>
                <a:spcPts val="0"/>
              </a:spcBef>
              <a:spcAft>
                <a:spcPts val="0"/>
              </a:spcAft>
              <a:buSzPts val="3600"/>
              <a:buFont typeface="Calibri"/>
              <a:buNone/>
            </a:pPr>
            <a:r>
              <a:rPr lang="en-US"/>
              <a:t>Creating bridges between cultures-equal participation for all! Volunteer work</a:t>
            </a:r>
            <a:endParaRPr/>
          </a:p>
        </p:txBody>
      </p:sp>
      <p:sp>
        <p:nvSpPr>
          <p:cNvPr id="406" name="Google Shape;406;p17"/>
          <p:cNvSpPr txBox="1"/>
          <p:nvPr>
            <p:ph idx="2" type="body"/>
          </p:nvPr>
        </p:nvSpPr>
        <p:spPr>
          <a:xfrm>
            <a:off x="759577" y="2770100"/>
            <a:ext cx="11030400" cy="3786000"/>
          </a:xfrm>
          <a:prstGeom prst="rect">
            <a:avLst/>
          </a:prstGeom>
          <a:noFill/>
          <a:ln>
            <a:noFill/>
          </a:ln>
        </p:spPr>
        <p:txBody>
          <a:bodyPr anchorCtr="0" anchor="t" bIns="60925" lIns="121900" spcFirstLastPara="1" rIns="121900" wrap="square" tIns="60925">
            <a:noAutofit/>
          </a:bodyPr>
          <a:lstStyle/>
          <a:p>
            <a:pPr indent="-457177" lvl="0" marL="457177" rtl="0" algn="l">
              <a:lnSpc>
                <a:spcPct val="100000"/>
              </a:lnSpc>
              <a:spcBef>
                <a:spcPts val="0"/>
              </a:spcBef>
              <a:spcAft>
                <a:spcPts val="0"/>
              </a:spcAft>
              <a:buSzPts val="2100"/>
              <a:buChar char="•"/>
            </a:pPr>
            <a:r>
              <a:rPr lang="en-US"/>
              <a:t>Learn about </a:t>
            </a:r>
            <a:endParaRPr/>
          </a:p>
          <a:p>
            <a:pPr indent="-457177" lvl="0" marL="457177" rtl="0" algn="l">
              <a:lnSpc>
                <a:spcPct val="100000"/>
              </a:lnSpc>
              <a:spcBef>
                <a:spcPts val="560"/>
              </a:spcBef>
              <a:spcAft>
                <a:spcPts val="0"/>
              </a:spcAft>
              <a:buSzPts val="2100"/>
              <a:buChar char="•"/>
            </a:pPr>
            <a:r>
              <a:rPr lang="en-US"/>
              <a:t>Discuss </a:t>
            </a:r>
            <a:endParaRPr/>
          </a:p>
          <a:p>
            <a:pPr indent="-457177" lvl="0" marL="457177" rtl="0" algn="l">
              <a:lnSpc>
                <a:spcPct val="100000"/>
              </a:lnSpc>
              <a:spcBef>
                <a:spcPts val="560"/>
              </a:spcBef>
              <a:spcAft>
                <a:spcPts val="0"/>
              </a:spcAft>
              <a:buSzPts val="2100"/>
              <a:buChar char="•"/>
            </a:pPr>
            <a:r>
              <a:rPr lang="en-US"/>
              <a:t>Brainstorm</a:t>
            </a:r>
            <a:endParaRPr/>
          </a:p>
          <a:p>
            <a:pPr indent="-457177" lvl="0" marL="457177" rtl="0" algn="l">
              <a:lnSpc>
                <a:spcPct val="100000"/>
              </a:lnSpc>
              <a:spcBef>
                <a:spcPts val="560"/>
              </a:spcBef>
              <a:spcAft>
                <a:spcPts val="0"/>
              </a:spcAft>
              <a:buSzPts val="2100"/>
              <a:buChar char="•"/>
            </a:pPr>
            <a:r>
              <a:rPr lang="en-US"/>
              <a:t>Solve</a:t>
            </a:r>
            <a:endParaRPr/>
          </a:p>
          <a:p>
            <a:pPr indent="-457177" lvl="0" marL="457177" rtl="0" algn="l">
              <a:lnSpc>
                <a:spcPct val="100000"/>
              </a:lnSpc>
              <a:spcBef>
                <a:spcPts val="560"/>
              </a:spcBef>
              <a:spcAft>
                <a:spcPts val="0"/>
              </a:spcAft>
              <a:buSzPts val="2100"/>
              <a:buChar char="•"/>
            </a:pPr>
            <a:r>
              <a:rPr lang="en-US"/>
              <a:t>Co-create</a:t>
            </a:r>
            <a:endParaRPr/>
          </a:p>
          <a:p>
            <a:pPr indent="-457177" lvl="0" marL="457177" rtl="0" algn="l">
              <a:lnSpc>
                <a:spcPct val="100000"/>
              </a:lnSpc>
              <a:spcBef>
                <a:spcPts val="560"/>
              </a:spcBef>
              <a:spcAft>
                <a:spcPts val="0"/>
              </a:spcAft>
              <a:buSzPts val="2100"/>
              <a:buChar char="•"/>
            </a:pPr>
            <a:r>
              <a:rPr lang="en-US"/>
              <a:t>Evaluate</a:t>
            </a:r>
            <a:endParaRPr/>
          </a:p>
          <a:p>
            <a:pPr indent="-438127" lvl="0" marL="457177" rtl="0" algn="l">
              <a:lnSpc>
                <a:spcPct val="100000"/>
              </a:lnSpc>
              <a:spcBef>
                <a:spcPts val="560"/>
              </a:spcBef>
              <a:spcAft>
                <a:spcPts val="0"/>
              </a:spcAft>
              <a:buSzPts val="1800"/>
              <a:buChar char="•"/>
            </a:pPr>
            <a:r>
              <a:rPr lang="en-US"/>
              <a:t>Reflect</a:t>
            </a:r>
            <a:endParaRPr/>
          </a:p>
        </p:txBody>
      </p:sp>
      <p:sp>
        <p:nvSpPr>
          <p:cNvPr id="407" name="Google Shape;407;p17"/>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3">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8" name="Google Shape;408;p17"/>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409" name="Google Shape;409;p17"/>
          <p:cNvPicPr preferRelativeResize="0"/>
          <p:nvPr/>
        </p:nvPicPr>
        <p:blipFill rotWithShape="1">
          <a:blip r:embed="rId4">
            <a:alphaModFix/>
          </a:blip>
          <a:srcRect b="0" l="0" r="0" t="0"/>
          <a:stretch/>
        </p:blipFill>
        <p:spPr>
          <a:xfrm>
            <a:off x="0" y="0"/>
            <a:ext cx="12191999" cy="479768"/>
          </a:xfrm>
          <a:prstGeom prst="rect">
            <a:avLst/>
          </a:prstGeom>
          <a:noFill/>
          <a:ln>
            <a:noFill/>
          </a:ln>
        </p:spPr>
      </p:pic>
      <p:sp>
        <p:nvSpPr>
          <p:cNvPr id="410" name="Google Shape;410;p17"/>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pic>
        <p:nvPicPr>
          <p:cNvPr id="411" name="Google Shape;411;p17"/>
          <p:cNvPicPr preferRelativeResize="0"/>
          <p:nvPr/>
        </p:nvPicPr>
        <p:blipFill rotWithShape="1">
          <a:blip r:embed="rId5">
            <a:alphaModFix/>
          </a:blip>
          <a:srcRect b="0" l="0" r="0" t="0"/>
          <a:stretch/>
        </p:blipFill>
        <p:spPr>
          <a:xfrm>
            <a:off x="5191025" y="2770100"/>
            <a:ext cx="3829050" cy="2867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p18"/>
          <p:cNvSpPr txBox="1"/>
          <p:nvPr>
            <p:ph type="title"/>
          </p:nvPr>
        </p:nvSpPr>
        <p:spPr>
          <a:xfrm>
            <a:off x="838200" y="5175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DFAF6"/>
              </a:buClr>
              <a:buSzPts val="4400"/>
              <a:buFont typeface="Calibri"/>
              <a:buNone/>
            </a:pPr>
            <a:r>
              <a:rPr b="1" lang="en-US"/>
              <a:t>Methodology as a challenge!</a:t>
            </a:r>
            <a:endParaRPr b="1"/>
          </a:p>
        </p:txBody>
      </p:sp>
      <p:sp>
        <p:nvSpPr>
          <p:cNvPr id="417" name="Google Shape;417;p18"/>
          <p:cNvSpPr txBox="1"/>
          <p:nvPr/>
        </p:nvSpPr>
        <p:spPr>
          <a:xfrm>
            <a:off x="368135" y="1888400"/>
            <a:ext cx="11606700" cy="5623048"/>
          </a:xfrm>
          <a:prstGeom prst="rect">
            <a:avLst/>
          </a:prstGeom>
          <a:noFill/>
          <a:ln>
            <a:noFill/>
          </a:ln>
        </p:spPr>
        <p:txBody>
          <a:bodyPr anchorCtr="0" anchor="t" bIns="91425" lIns="91425" spcFirstLastPara="1" rIns="91425" wrap="square" tIns="91425">
            <a:spAutoFit/>
          </a:bodyPr>
          <a:lstStyle/>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Cultural Institutions bring their challenges to the table.</a:t>
            </a:r>
            <a:endParaRPr b="0" i="0" sz="1300" u="none" cap="none" strike="noStrike">
              <a:solidFill>
                <a:srgbClr val="000000"/>
              </a:solidFill>
              <a:latin typeface="Arial"/>
              <a:ea typeface="Arial"/>
              <a:cs typeface="Arial"/>
              <a:sym typeface="Arial"/>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Cross-disciplinary teams to find solutions </a:t>
            </a:r>
            <a:endParaRPr b="0" i="0" sz="1300" u="none" cap="none" strike="noStrike">
              <a:solidFill>
                <a:srgbClr val="000000"/>
              </a:solidFill>
              <a:latin typeface="Arial"/>
              <a:ea typeface="Arial"/>
              <a:cs typeface="Arial"/>
              <a:sym typeface="Arial"/>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Students carry out and test the eCHOing methodology to facilitate the process</a:t>
            </a:r>
            <a:endParaRPr b="1" i="0" sz="2300" u="none" cap="none" strike="noStrike">
              <a:solidFill>
                <a:schemeClr val="dk1"/>
              </a:solidFill>
              <a:latin typeface="Calibri"/>
              <a:ea typeface="Calibri"/>
              <a:cs typeface="Calibri"/>
              <a:sym typeface="Calibri"/>
            </a:endParaRPr>
          </a:p>
          <a:p>
            <a:pPr indent="-260350" lvl="0" marL="342900" marR="0" rtl="0" algn="l">
              <a:lnSpc>
                <a:spcPct val="90000"/>
              </a:lnSpc>
              <a:spcBef>
                <a:spcPts val="1000"/>
              </a:spcBef>
              <a:spcAft>
                <a:spcPts val="0"/>
              </a:spcAft>
              <a:buClr>
                <a:srgbClr val="FDFAF6"/>
              </a:buClr>
              <a:buSzPts val="1300"/>
              <a:buFont typeface="Calibri"/>
              <a:buNone/>
            </a:pPr>
            <a:r>
              <a:t/>
            </a:r>
            <a:endParaRPr b="1" i="0" sz="2300" u="none" cap="none" strike="noStrike">
              <a:solidFill>
                <a:schemeClr val="dk1"/>
              </a:solidFill>
              <a:latin typeface="Calibri"/>
              <a:ea typeface="Calibri"/>
              <a:cs typeface="Calibri"/>
              <a:sym typeface="Calibri"/>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School students: the change-agents</a:t>
            </a:r>
            <a:endParaRPr b="0" i="0" sz="1400" u="none" cap="none" strike="noStrike">
              <a:solidFill>
                <a:srgbClr val="000000"/>
              </a:solidFill>
              <a:latin typeface="Arial"/>
              <a:ea typeface="Arial"/>
              <a:cs typeface="Arial"/>
              <a:sym typeface="Arial"/>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For the facilitators</a:t>
            </a:r>
            <a:endParaRPr b="0" i="0" sz="1300" u="none" cap="none" strike="noStrike">
              <a:solidFill>
                <a:srgbClr val="000000"/>
              </a:solidFill>
              <a:latin typeface="Arial"/>
              <a:ea typeface="Arial"/>
              <a:cs typeface="Arial"/>
              <a:sym typeface="Arial"/>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Reports of project implementation</a:t>
            </a:r>
            <a:endParaRPr b="1" i="0" sz="2300" u="none" cap="none" strike="noStrike">
              <a:solidFill>
                <a:schemeClr val="dk1"/>
              </a:solidFill>
              <a:latin typeface="Calibri"/>
              <a:ea typeface="Calibri"/>
              <a:cs typeface="Calibri"/>
              <a:sym typeface="Calibri"/>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Survey answers</a:t>
            </a:r>
            <a:endParaRPr b="1" i="0" sz="2300" u="none" cap="none" strike="noStrike">
              <a:solidFill>
                <a:schemeClr val="dk1"/>
              </a:solidFill>
              <a:latin typeface="Calibri"/>
              <a:ea typeface="Calibri"/>
              <a:cs typeface="Calibri"/>
              <a:sym typeface="Calibri"/>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Work in focus groups</a:t>
            </a:r>
            <a:endParaRPr b="1" i="0" sz="2300" u="none" cap="none" strike="noStrike">
              <a:solidFill>
                <a:schemeClr val="dk1"/>
              </a:solidFill>
              <a:latin typeface="Calibri"/>
              <a:ea typeface="Calibri"/>
              <a:cs typeface="Calibri"/>
              <a:sym typeface="Calibri"/>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Master thesis!</a:t>
            </a:r>
            <a:endParaRPr b="0" i="0" sz="1300" u="none" cap="none" strike="noStrike">
              <a:solidFill>
                <a:srgbClr val="000000"/>
              </a:solidFill>
              <a:latin typeface="Arial"/>
              <a:ea typeface="Arial"/>
              <a:cs typeface="Arial"/>
              <a:sym typeface="Arial"/>
            </a:endParaRPr>
          </a:p>
          <a:p>
            <a:pPr indent="-260350" lvl="0" marL="342900" marR="0" rtl="0" algn="l">
              <a:lnSpc>
                <a:spcPct val="90000"/>
              </a:lnSpc>
              <a:spcBef>
                <a:spcPts val="1000"/>
              </a:spcBef>
              <a:spcAft>
                <a:spcPts val="0"/>
              </a:spcAft>
              <a:buClr>
                <a:srgbClr val="FDFAF6"/>
              </a:buClr>
              <a:buSzPts val="1300"/>
              <a:buFont typeface="Calibri"/>
              <a:buNone/>
            </a:pPr>
            <a:r>
              <a:rPr b="1" i="0" lang="en-US" sz="2300" u="none" cap="none" strike="noStrike">
                <a:solidFill>
                  <a:schemeClr val="dk1"/>
                </a:solidFill>
                <a:latin typeface="Calibri"/>
                <a:ea typeface="Calibri"/>
                <a:cs typeface="Calibri"/>
                <a:sym typeface="Calibri"/>
              </a:rPr>
              <a:t>eCHOing consortium monitors the process the implementation-the results-the impact</a:t>
            </a:r>
            <a:endParaRPr b="1" i="0" sz="2300" u="none" cap="none" strike="noStrike">
              <a:solidFill>
                <a:schemeClr val="dk1"/>
              </a:solidFill>
              <a:latin typeface="Calibri"/>
              <a:ea typeface="Calibri"/>
              <a:cs typeface="Calibri"/>
              <a:sym typeface="Calibri"/>
            </a:endParaRPr>
          </a:p>
          <a:p>
            <a:pPr indent="-260350" lvl="0" marL="342900" marR="0" rtl="0" algn="l">
              <a:lnSpc>
                <a:spcPct val="90000"/>
              </a:lnSpc>
              <a:spcBef>
                <a:spcPts val="1000"/>
              </a:spcBef>
              <a:spcAft>
                <a:spcPts val="0"/>
              </a:spcAft>
              <a:buClr>
                <a:srgbClr val="FDFAF6"/>
              </a:buClr>
              <a:buSzPts val="1300"/>
              <a:buFont typeface="Calibri"/>
              <a:buNone/>
            </a:pPr>
            <a:r>
              <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descr="A close up of a certificate&#10;&#10;Description automatically generated" id="418" name="Google Shape;418;p18"/>
          <p:cNvPicPr preferRelativeResize="0"/>
          <p:nvPr/>
        </p:nvPicPr>
        <p:blipFill rotWithShape="1">
          <a:blip r:embed="rId3">
            <a:alphaModFix/>
          </a:blip>
          <a:srcRect b="0" l="0" r="0" t="0"/>
          <a:stretch/>
        </p:blipFill>
        <p:spPr>
          <a:xfrm>
            <a:off x="5799585" y="3554274"/>
            <a:ext cx="5935964" cy="1571975"/>
          </a:xfrm>
          <a:prstGeom prst="rect">
            <a:avLst/>
          </a:prstGeom>
          <a:noFill/>
          <a:ln>
            <a:noFill/>
          </a:ln>
        </p:spPr>
      </p:pic>
      <p:sp>
        <p:nvSpPr>
          <p:cNvPr id="419" name="Google Shape;419;p18"/>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4">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0" name="Google Shape;420;p18"/>
          <p:cNvPicPr preferRelativeResize="0"/>
          <p:nvPr/>
        </p:nvPicPr>
        <p:blipFill rotWithShape="1">
          <a:blip r:embed="rId5">
            <a:alphaModFix/>
          </a:blip>
          <a:srcRect b="0" l="0" r="0" t="0"/>
          <a:stretch/>
        </p:blipFill>
        <p:spPr>
          <a:xfrm>
            <a:off x="0" y="0"/>
            <a:ext cx="12191999" cy="479768"/>
          </a:xfrm>
          <a:prstGeom prst="rect">
            <a:avLst/>
          </a:prstGeom>
          <a:noFill/>
          <a:ln>
            <a:noFill/>
          </a:ln>
        </p:spPr>
      </p:pic>
      <p:sp>
        <p:nvSpPr>
          <p:cNvPr id="421" name="Google Shape;421;p18"/>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pic>
        <p:nvPicPr>
          <p:cNvPr id="135" name="Google Shape;135;p2"/>
          <p:cNvPicPr preferRelativeResize="0"/>
          <p:nvPr/>
        </p:nvPicPr>
        <p:blipFill rotWithShape="1">
          <a:blip r:embed="rId3">
            <a:alphaModFix/>
          </a:blip>
          <a:srcRect b="0" l="0" r="0" t="0"/>
          <a:stretch/>
        </p:blipFill>
        <p:spPr>
          <a:xfrm>
            <a:off x="5013175" y="1020999"/>
            <a:ext cx="6521950" cy="3419600"/>
          </a:xfrm>
          <a:prstGeom prst="rect">
            <a:avLst/>
          </a:prstGeom>
          <a:noFill/>
          <a:ln>
            <a:noFill/>
          </a:ln>
        </p:spPr>
      </p:pic>
      <p:pic>
        <p:nvPicPr>
          <p:cNvPr id="136" name="Google Shape;136;p2"/>
          <p:cNvPicPr preferRelativeResize="0"/>
          <p:nvPr/>
        </p:nvPicPr>
        <p:blipFill rotWithShape="1">
          <a:blip r:embed="rId4">
            <a:alphaModFix/>
          </a:blip>
          <a:srcRect b="0" l="0" r="0" t="0"/>
          <a:stretch/>
        </p:blipFill>
        <p:spPr>
          <a:xfrm>
            <a:off x="634750" y="664000"/>
            <a:ext cx="4281625" cy="5100426"/>
          </a:xfrm>
          <a:prstGeom prst="rect">
            <a:avLst/>
          </a:prstGeom>
          <a:noFill/>
          <a:ln>
            <a:noFill/>
          </a:ln>
        </p:spPr>
      </p:pic>
      <p:pic>
        <p:nvPicPr>
          <p:cNvPr descr="A close-up of a message&#10;&#10;Description automatically generated" id="137" name="Google Shape;137;p2"/>
          <p:cNvPicPr preferRelativeResize="0"/>
          <p:nvPr/>
        </p:nvPicPr>
        <p:blipFill rotWithShape="1">
          <a:blip r:embed="rId5">
            <a:alphaModFix/>
          </a:blip>
          <a:srcRect b="0" l="0" r="0" t="0"/>
          <a:stretch/>
        </p:blipFill>
        <p:spPr>
          <a:xfrm>
            <a:off x="6430500" y="4482050"/>
            <a:ext cx="4351823" cy="1796125"/>
          </a:xfrm>
          <a:prstGeom prst="rect">
            <a:avLst/>
          </a:prstGeom>
          <a:noFill/>
          <a:ln>
            <a:noFill/>
          </a:ln>
        </p:spPr>
      </p:pic>
      <p:sp>
        <p:nvSpPr>
          <p:cNvPr id="138" name="Google Shape;138;p2"/>
          <p:cNvSpPr txBox="1"/>
          <p:nvPr/>
        </p:nvSpPr>
        <p:spPr>
          <a:xfrm>
            <a:off x="169808" y="4038163"/>
            <a:ext cx="6522000" cy="2339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800"/>
              <a:buFont typeface="Arial"/>
              <a:buNone/>
            </a:pPr>
            <a:r>
              <a:t/>
            </a:r>
            <a:endParaRPr b="1" i="0" sz="18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2F5496"/>
                </a:solidFill>
                <a:latin typeface="Calibri"/>
                <a:ea typeface="Calibri"/>
                <a:cs typeface="Calibri"/>
                <a:sym typeface="Calibri"/>
              </a:rPr>
              <a:t>ERASMUS:  KA 220 Innovation Partnerships</a:t>
            </a:r>
            <a:endParaRPr b="1" i="0" sz="2000" u="none" cap="none" strike="noStrike">
              <a:solidFill>
                <a:srgbClr val="2F5496"/>
              </a:solidFill>
              <a:latin typeface="Calibri"/>
              <a:ea typeface="Calibri"/>
              <a:cs typeface="Calibri"/>
              <a:sym typeface="Calibri"/>
            </a:endParaRPr>
          </a:p>
        </p:txBody>
      </p:sp>
      <p:sp>
        <p:nvSpPr>
          <p:cNvPr id="139" name="Google Shape;139;p2"/>
          <p:cNvSpPr/>
          <p:nvPr/>
        </p:nvSpPr>
        <p:spPr>
          <a:xfrm>
            <a:off x="11154059" y="6377286"/>
            <a:ext cx="786732" cy="32919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6">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
          <p:cNvSpPr txBox="1"/>
          <p:nvPr/>
        </p:nvSpPr>
        <p:spPr>
          <a:xfrm>
            <a:off x="259619" y="6491101"/>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141" name="Google Shape;141;p2"/>
          <p:cNvPicPr preferRelativeResize="0"/>
          <p:nvPr/>
        </p:nvPicPr>
        <p:blipFill rotWithShape="1">
          <a:blip r:embed="rId7">
            <a:alphaModFix/>
          </a:blip>
          <a:srcRect b="0" l="0" r="0" t="0"/>
          <a:stretch/>
        </p:blipFill>
        <p:spPr>
          <a:xfrm>
            <a:off x="0" y="0"/>
            <a:ext cx="12191999" cy="469157"/>
          </a:xfrm>
          <a:prstGeom prst="rect">
            <a:avLst/>
          </a:prstGeom>
          <a:noFill/>
          <a:ln>
            <a:noFill/>
          </a:ln>
        </p:spPr>
      </p:pic>
      <p:sp>
        <p:nvSpPr>
          <p:cNvPr id="142" name="Google Shape;142;p2"/>
          <p:cNvSpPr txBox="1"/>
          <p:nvPr/>
        </p:nvSpPr>
        <p:spPr>
          <a:xfrm>
            <a:off x="7208027" y="6491098"/>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pic>
        <p:nvPicPr>
          <p:cNvPr id="143" name="Google Shape;143;p2"/>
          <p:cNvPicPr preferRelativeResize="0"/>
          <p:nvPr/>
        </p:nvPicPr>
        <p:blipFill>
          <a:blip r:embed="rId8">
            <a:alphaModFix/>
          </a:blip>
          <a:stretch>
            <a:fillRect/>
          </a:stretch>
        </p:blipFill>
        <p:spPr>
          <a:xfrm>
            <a:off x="4949925" y="240050"/>
            <a:ext cx="6648450" cy="40290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25" name="Shape 425"/>
        <p:cNvGrpSpPr/>
        <p:nvPr/>
      </p:nvGrpSpPr>
      <p:grpSpPr>
        <a:xfrm>
          <a:off x="0" y="0"/>
          <a:ext cx="0" cy="0"/>
          <a:chOff x="0" y="0"/>
          <a:chExt cx="0" cy="0"/>
        </a:xfrm>
      </p:grpSpPr>
      <p:sp>
        <p:nvSpPr>
          <p:cNvPr id="426" name="Google Shape;426;p1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fontScale="32500" lnSpcReduction="10000"/>
          </a:bodyPr>
          <a:lstStyle/>
          <a:p>
            <a:pPr indent="0" lvl="0" marL="127000" rtl="0" algn="l">
              <a:lnSpc>
                <a:spcPct val="90000"/>
              </a:lnSpc>
              <a:spcBef>
                <a:spcPts val="0"/>
              </a:spcBef>
              <a:spcAft>
                <a:spcPts val="0"/>
              </a:spcAft>
              <a:buClr>
                <a:schemeClr val="dk1"/>
              </a:buClr>
              <a:buSzPct val="100000"/>
              <a:buNone/>
            </a:pPr>
            <a:r>
              <a:t/>
            </a:r>
            <a:endParaRPr sz="2800">
              <a:solidFill>
                <a:srgbClr val="000000"/>
              </a:solidFill>
              <a:latin typeface="Calibri"/>
              <a:ea typeface="Calibri"/>
              <a:cs typeface="Calibri"/>
              <a:sym typeface="Calibri"/>
            </a:endParaRPr>
          </a:p>
          <a:p>
            <a:pPr indent="0" lvl="0" marL="127000" rtl="0" algn="l">
              <a:lnSpc>
                <a:spcPct val="90000"/>
              </a:lnSpc>
              <a:spcBef>
                <a:spcPts val="1000"/>
              </a:spcBef>
              <a:spcAft>
                <a:spcPts val="0"/>
              </a:spcAft>
              <a:buClr>
                <a:srgbClr val="2F5496"/>
              </a:buClr>
              <a:buSzPct val="100000"/>
              <a:buNone/>
            </a:pPr>
            <a:r>
              <a:rPr lang="en-US" sz="4600">
                <a:solidFill>
                  <a:srgbClr val="2F5496"/>
                </a:solidFill>
                <a:latin typeface="Calibri"/>
                <a:ea typeface="Calibri"/>
                <a:cs typeface="Calibri"/>
                <a:sym typeface="Calibri"/>
              </a:rPr>
              <a:t>Further impact</a:t>
            </a:r>
            <a:endParaRPr/>
          </a:p>
          <a:p>
            <a:pPr indent="0" lvl="0" marL="127000" rtl="0" algn="l">
              <a:lnSpc>
                <a:spcPct val="90000"/>
              </a:lnSpc>
              <a:spcBef>
                <a:spcPts val="1000"/>
              </a:spcBef>
              <a:spcAft>
                <a:spcPts val="0"/>
              </a:spcAft>
              <a:buClr>
                <a:schemeClr val="dk1"/>
              </a:buClr>
              <a:buSzPct val="100000"/>
              <a:buNone/>
            </a:pPr>
            <a:r>
              <a:t/>
            </a:r>
            <a:endParaRPr sz="4600">
              <a:solidFill>
                <a:srgbClr val="2F5496"/>
              </a:solidFill>
              <a:latin typeface="Calibri"/>
              <a:ea typeface="Calibri"/>
              <a:cs typeface="Calibri"/>
              <a:sym typeface="Calibri"/>
            </a:endParaRPr>
          </a:p>
          <a:p>
            <a:pPr indent="-94933" lvl="0" marL="177800" rtl="0" algn="l">
              <a:lnSpc>
                <a:spcPct val="90000"/>
              </a:lnSpc>
              <a:spcBef>
                <a:spcPts val="1000"/>
              </a:spcBef>
              <a:spcAft>
                <a:spcPts val="0"/>
              </a:spcAft>
              <a:buClr>
                <a:srgbClr val="2F5496"/>
              </a:buClr>
              <a:buSzPct val="100000"/>
              <a:buChar char="•"/>
            </a:pPr>
            <a:r>
              <a:rPr b="0" i="0" lang="en-US" sz="4600" u="none" strike="noStrike">
                <a:solidFill>
                  <a:srgbClr val="2F5496"/>
                </a:solidFill>
                <a:latin typeface="Calibri"/>
                <a:ea typeface="Calibri"/>
                <a:cs typeface="Calibri"/>
                <a:sym typeface="Calibri"/>
              </a:rPr>
              <a:t>2</a:t>
            </a:r>
            <a:r>
              <a:rPr lang="en-US" sz="4600">
                <a:solidFill>
                  <a:srgbClr val="2F5496"/>
                </a:solidFill>
              </a:rPr>
              <a:t>8 </a:t>
            </a:r>
            <a:r>
              <a:rPr b="0" i="0" lang="en-US" sz="4600" u="none" strike="noStrike">
                <a:solidFill>
                  <a:srgbClr val="2F5496"/>
                </a:solidFill>
                <a:latin typeface="Calibri"/>
                <a:ea typeface="Calibri"/>
                <a:cs typeface="Calibri"/>
                <a:sym typeface="Calibri"/>
              </a:rPr>
              <a:t>Project</a:t>
            </a:r>
            <a:r>
              <a:rPr lang="en-US" sz="4600">
                <a:solidFill>
                  <a:srgbClr val="2F5496"/>
                </a:solidFill>
              </a:rPr>
              <a:t>s </a:t>
            </a:r>
            <a:r>
              <a:rPr b="0" i="0" lang="en-US" sz="4600" u="none" strike="noStrike">
                <a:solidFill>
                  <a:srgbClr val="2F5496"/>
                </a:solidFill>
                <a:latin typeface="Calibri"/>
                <a:ea typeface="Calibri"/>
                <a:cs typeface="Calibri"/>
                <a:sym typeface="Calibri"/>
              </a:rPr>
              <a:t>that continue </a:t>
            </a:r>
            <a:r>
              <a:rPr lang="en-US" sz="4600">
                <a:solidFill>
                  <a:srgbClr val="2F5496"/>
                </a:solidFill>
                <a:latin typeface="Calibri"/>
                <a:ea typeface="Calibri"/>
                <a:cs typeface="Calibri"/>
                <a:sym typeface="Calibri"/>
              </a:rPr>
              <a:t>through the CHOs</a:t>
            </a:r>
            <a:endParaRPr sz="4600">
              <a:solidFill>
                <a:srgbClr val="2F5496"/>
              </a:solidFill>
              <a:latin typeface="Calibri"/>
              <a:ea typeface="Calibri"/>
              <a:cs typeface="Calibri"/>
              <a:sym typeface="Calibri"/>
            </a:endParaRPr>
          </a:p>
          <a:p>
            <a:pPr indent="0" lvl="0" marL="228600" rtl="0" algn="l">
              <a:lnSpc>
                <a:spcPct val="90000"/>
              </a:lnSpc>
              <a:spcBef>
                <a:spcPts val="1000"/>
              </a:spcBef>
              <a:spcAft>
                <a:spcPts val="0"/>
              </a:spcAft>
              <a:buSzPct val="214047"/>
              <a:buNone/>
            </a:pPr>
            <a:r>
              <a:t/>
            </a:r>
            <a:endParaRPr sz="4600">
              <a:solidFill>
                <a:srgbClr val="2F5496"/>
              </a:solidFill>
            </a:endParaRPr>
          </a:p>
          <a:p>
            <a:pPr indent="-94933" lvl="0" marL="177800" rtl="0" algn="l">
              <a:lnSpc>
                <a:spcPct val="90000"/>
              </a:lnSpc>
              <a:spcBef>
                <a:spcPts val="1000"/>
              </a:spcBef>
              <a:spcAft>
                <a:spcPts val="0"/>
              </a:spcAft>
              <a:buClr>
                <a:srgbClr val="2F5496"/>
              </a:buClr>
              <a:buSzPct val="100000"/>
              <a:buChar char="•"/>
            </a:pPr>
            <a:r>
              <a:rPr b="0" i="0" lang="en-US" sz="4600" u="none" strike="noStrike">
                <a:solidFill>
                  <a:srgbClr val="2F5496"/>
                </a:solidFill>
                <a:latin typeface="Calibri"/>
                <a:ea typeface="Calibri"/>
                <a:cs typeface="Calibri"/>
                <a:sym typeface="Calibri"/>
              </a:rPr>
              <a:t>Surveys from staff and students (300) respondents-Analysis</a:t>
            </a:r>
            <a:endParaRPr b="0" i="0" sz="4600" u="none" strike="noStrike">
              <a:solidFill>
                <a:srgbClr val="2F5496"/>
              </a:solidFill>
              <a:latin typeface="Calibri"/>
              <a:ea typeface="Calibri"/>
              <a:cs typeface="Calibri"/>
              <a:sym typeface="Calibri"/>
            </a:endParaRPr>
          </a:p>
          <a:p>
            <a:pPr indent="0" lvl="0" marL="228600" rtl="0" algn="l">
              <a:lnSpc>
                <a:spcPct val="90000"/>
              </a:lnSpc>
              <a:spcBef>
                <a:spcPts val="1000"/>
              </a:spcBef>
              <a:spcAft>
                <a:spcPts val="0"/>
              </a:spcAft>
              <a:buSzPct val="214047"/>
              <a:buNone/>
            </a:pPr>
            <a:r>
              <a:t/>
            </a:r>
            <a:endParaRPr sz="4600">
              <a:solidFill>
                <a:srgbClr val="2F5496"/>
              </a:solidFill>
            </a:endParaRPr>
          </a:p>
          <a:p>
            <a:pPr indent="-94933" lvl="0" marL="177800" rtl="0" algn="l">
              <a:lnSpc>
                <a:spcPct val="90000"/>
              </a:lnSpc>
              <a:spcBef>
                <a:spcPts val="1000"/>
              </a:spcBef>
              <a:spcAft>
                <a:spcPts val="0"/>
              </a:spcAft>
              <a:buClr>
                <a:srgbClr val="2F5496"/>
              </a:buClr>
              <a:buSzPct val="100000"/>
              <a:buChar char="•"/>
            </a:pPr>
            <a:r>
              <a:rPr b="0" i="0" lang="en-US" sz="4600" u="none" strike="noStrike">
                <a:solidFill>
                  <a:srgbClr val="2F5496"/>
                </a:solidFill>
                <a:latin typeface="Calibri"/>
                <a:ea typeface="Calibri"/>
                <a:cs typeface="Calibri"/>
                <a:sym typeface="Calibri"/>
              </a:rPr>
              <a:t>Dissemination outcomes workshops, conferences, events</a:t>
            </a:r>
            <a:endParaRPr b="0" i="0" sz="4600" u="none" strike="noStrike">
              <a:solidFill>
                <a:srgbClr val="2F5496"/>
              </a:solidFill>
              <a:latin typeface="Calibri"/>
              <a:ea typeface="Calibri"/>
              <a:cs typeface="Calibri"/>
              <a:sym typeface="Calibri"/>
            </a:endParaRPr>
          </a:p>
          <a:p>
            <a:pPr indent="0" lvl="0" marL="228600" rtl="0" algn="l">
              <a:lnSpc>
                <a:spcPct val="90000"/>
              </a:lnSpc>
              <a:spcBef>
                <a:spcPts val="1000"/>
              </a:spcBef>
              <a:spcAft>
                <a:spcPts val="0"/>
              </a:spcAft>
              <a:buSzPct val="214047"/>
              <a:buNone/>
            </a:pPr>
            <a:r>
              <a:t/>
            </a:r>
            <a:endParaRPr sz="4600">
              <a:solidFill>
                <a:srgbClr val="2F5496"/>
              </a:solidFill>
            </a:endParaRPr>
          </a:p>
          <a:p>
            <a:pPr indent="-94933" lvl="0" marL="177800" rtl="0" algn="l">
              <a:lnSpc>
                <a:spcPct val="90000"/>
              </a:lnSpc>
              <a:spcBef>
                <a:spcPts val="1000"/>
              </a:spcBef>
              <a:spcAft>
                <a:spcPts val="0"/>
              </a:spcAft>
              <a:buClr>
                <a:srgbClr val="2F5496"/>
              </a:buClr>
              <a:buSzPct val="100000"/>
              <a:buChar char="•"/>
            </a:pPr>
            <a:r>
              <a:rPr b="0" i="0" lang="en-US" sz="4600" u="none" strike="noStrike">
                <a:solidFill>
                  <a:srgbClr val="2F5496"/>
                </a:solidFill>
                <a:latin typeface="Calibri"/>
                <a:ea typeface="Calibri"/>
                <a:cs typeface="Calibri"/>
                <a:sym typeface="Calibri"/>
              </a:rPr>
              <a:t>Future experts: Students key</a:t>
            </a:r>
            <a:r>
              <a:rPr lang="en-US" sz="4600">
                <a:solidFill>
                  <a:srgbClr val="2F5496"/>
                </a:solidFill>
              </a:rPr>
              <a:t>-</a:t>
            </a:r>
            <a:r>
              <a:rPr b="0" i="0" lang="en-US" sz="4600" u="none" strike="noStrike">
                <a:solidFill>
                  <a:srgbClr val="2F5496"/>
                </a:solidFill>
                <a:latin typeface="Calibri"/>
                <a:ea typeface="Calibri"/>
                <a:cs typeface="Calibri"/>
                <a:sym typeface="Calibri"/>
              </a:rPr>
              <a:t>collaborators</a:t>
            </a:r>
            <a:endParaRPr b="0" i="0" sz="4600" u="none" strike="noStrike">
              <a:solidFill>
                <a:srgbClr val="2F5496"/>
              </a:solidFill>
              <a:latin typeface="Calibri"/>
              <a:ea typeface="Calibri"/>
              <a:cs typeface="Calibri"/>
              <a:sym typeface="Calibri"/>
            </a:endParaRPr>
          </a:p>
          <a:p>
            <a:pPr indent="0" lvl="0" marL="228600" rtl="0" algn="l">
              <a:lnSpc>
                <a:spcPct val="90000"/>
              </a:lnSpc>
              <a:spcBef>
                <a:spcPts val="1000"/>
              </a:spcBef>
              <a:spcAft>
                <a:spcPts val="0"/>
              </a:spcAft>
              <a:buSzPct val="214047"/>
              <a:buNone/>
            </a:pPr>
            <a:r>
              <a:t/>
            </a:r>
            <a:endParaRPr sz="4600">
              <a:solidFill>
                <a:srgbClr val="2F5496"/>
              </a:solidFill>
            </a:endParaRPr>
          </a:p>
          <a:p>
            <a:pPr indent="-94933" lvl="0" marL="177800" rtl="0" algn="l">
              <a:lnSpc>
                <a:spcPct val="90000"/>
              </a:lnSpc>
              <a:spcBef>
                <a:spcPts val="1000"/>
              </a:spcBef>
              <a:spcAft>
                <a:spcPts val="0"/>
              </a:spcAft>
              <a:buClr>
                <a:srgbClr val="2F5496"/>
              </a:buClr>
              <a:buSzPct val="100000"/>
              <a:buChar char="•"/>
            </a:pPr>
            <a:r>
              <a:rPr b="0" i="0" lang="en-US" sz="4600" u="none" strike="noStrike">
                <a:solidFill>
                  <a:srgbClr val="2F5496"/>
                </a:solidFill>
                <a:latin typeface="Calibri"/>
                <a:ea typeface="Calibri"/>
                <a:cs typeface="Calibri"/>
                <a:sym typeface="Calibri"/>
              </a:rPr>
              <a:t>A blueprint for inter-cultural and inter</a:t>
            </a:r>
            <a:r>
              <a:rPr lang="en-US" sz="4600">
                <a:solidFill>
                  <a:srgbClr val="2F5496"/>
                </a:solidFill>
              </a:rPr>
              <a:t>-</a:t>
            </a:r>
            <a:r>
              <a:rPr b="0" i="0" lang="en-US" sz="4600" u="none" strike="noStrike">
                <a:solidFill>
                  <a:srgbClr val="2F5496"/>
                </a:solidFill>
                <a:latin typeface="Calibri"/>
                <a:ea typeface="Calibri"/>
                <a:cs typeface="Calibri"/>
                <a:sym typeface="Calibri"/>
              </a:rPr>
              <a:t>disciplinary collaborations</a:t>
            </a:r>
            <a:endParaRPr/>
          </a:p>
          <a:p>
            <a:pPr indent="0" lvl="0" marL="177800" rtl="0" algn="l">
              <a:lnSpc>
                <a:spcPct val="90000"/>
              </a:lnSpc>
              <a:spcBef>
                <a:spcPts val="1000"/>
              </a:spcBef>
              <a:spcAft>
                <a:spcPts val="0"/>
              </a:spcAft>
              <a:buClr>
                <a:schemeClr val="dk1"/>
              </a:buClr>
              <a:buSzPct val="100000"/>
              <a:buNone/>
            </a:pPr>
            <a:r>
              <a:t/>
            </a:r>
            <a:endParaRPr b="0" sz="2800"/>
          </a:p>
          <a:p>
            <a:pPr indent="0" lvl="0" marL="177800" rtl="0" algn="l">
              <a:lnSpc>
                <a:spcPct val="90000"/>
              </a:lnSpc>
              <a:spcBef>
                <a:spcPts val="1000"/>
              </a:spcBef>
              <a:spcAft>
                <a:spcPts val="0"/>
              </a:spcAft>
              <a:buClr>
                <a:schemeClr val="dk1"/>
              </a:buClr>
              <a:buSzPct val="100000"/>
              <a:buNone/>
            </a:pPr>
            <a:r>
              <a:t/>
            </a:r>
            <a:endParaRPr b="0" sz="2800"/>
          </a:p>
          <a:p>
            <a:pPr indent="0" lvl="0" marL="0" rtl="0" algn="l">
              <a:lnSpc>
                <a:spcPct val="90000"/>
              </a:lnSpc>
              <a:spcBef>
                <a:spcPts val="1000"/>
              </a:spcBef>
              <a:spcAft>
                <a:spcPts val="0"/>
              </a:spcAft>
              <a:buClr>
                <a:schemeClr val="dk1"/>
              </a:buClr>
              <a:buSzPct val="100000"/>
              <a:buNone/>
            </a:pPr>
            <a:r>
              <a:t/>
            </a:r>
            <a:endParaRPr b="0" i="0" sz="2800" u="none" strike="noStrike">
              <a:solidFill>
                <a:srgbClr val="000000"/>
              </a:solidFill>
              <a:latin typeface="Calibri"/>
              <a:ea typeface="Calibri"/>
              <a:cs typeface="Calibri"/>
              <a:sym typeface="Calibri"/>
            </a:endParaRPr>
          </a:p>
          <a:p>
            <a:pPr indent="0" lvl="0" marL="0" rtl="0" algn="l">
              <a:lnSpc>
                <a:spcPct val="90000"/>
              </a:lnSpc>
              <a:spcBef>
                <a:spcPts val="1000"/>
              </a:spcBef>
              <a:spcAft>
                <a:spcPts val="0"/>
              </a:spcAft>
              <a:buClr>
                <a:schemeClr val="dk1"/>
              </a:buClr>
              <a:buSzPct val="100000"/>
              <a:buNone/>
            </a:pPr>
            <a:r>
              <a:t/>
            </a:r>
            <a:endParaRPr b="0" i="0" sz="2800" u="none" strike="noStrike">
              <a:solidFill>
                <a:srgbClr val="000000"/>
              </a:solidFill>
              <a:latin typeface="Calibri"/>
              <a:ea typeface="Calibri"/>
              <a:cs typeface="Calibri"/>
              <a:sym typeface="Calibri"/>
            </a:endParaRPr>
          </a:p>
          <a:p>
            <a:pPr indent="0" lvl="0" marL="0" rtl="0" algn="l">
              <a:lnSpc>
                <a:spcPct val="90000"/>
              </a:lnSpc>
              <a:spcBef>
                <a:spcPts val="1000"/>
              </a:spcBef>
              <a:spcAft>
                <a:spcPts val="0"/>
              </a:spcAft>
              <a:buClr>
                <a:srgbClr val="000000"/>
              </a:buClr>
              <a:buSzPct val="100000"/>
              <a:buNone/>
            </a:pPr>
            <a:r>
              <a:rPr b="0" i="0" lang="en-US" sz="2800" u="none" strike="noStrike">
                <a:solidFill>
                  <a:srgbClr val="000000"/>
                </a:solidFill>
                <a:latin typeface="Calibri"/>
                <a:ea typeface="Calibri"/>
                <a:cs typeface="Calibri"/>
                <a:sym typeface="Calibri"/>
              </a:rPr>
              <a:t>All reports at </a:t>
            </a:r>
            <a:r>
              <a:rPr b="0" i="0" lang="en-US" sz="2800" u="sng" strike="noStrike">
                <a:solidFill>
                  <a:schemeClr val="hlink"/>
                </a:solidFill>
                <a:latin typeface="Calibri"/>
                <a:ea typeface="Calibri"/>
                <a:cs typeface="Calibri"/>
                <a:sym typeface="Calibri"/>
                <a:hlinkClick r:id="rId3"/>
              </a:rPr>
              <a:t>https://www.ntnu.edu/echoing/results</a:t>
            </a:r>
            <a:endParaRPr sz="2800"/>
          </a:p>
        </p:txBody>
      </p:sp>
      <p:sp>
        <p:nvSpPr>
          <p:cNvPr id="427" name="Google Shape;427;p1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600"/>
              <a:buNone/>
            </a:pPr>
            <a:r>
              <a:t/>
            </a:r>
            <a:endParaRPr/>
          </a:p>
        </p:txBody>
      </p:sp>
      <p:pic>
        <p:nvPicPr>
          <p:cNvPr id="428" name="Google Shape;428;p19"/>
          <p:cNvPicPr preferRelativeResize="0"/>
          <p:nvPr/>
        </p:nvPicPr>
        <p:blipFill rotWithShape="1">
          <a:blip r:embed="rId4">
            <a:alphaModFix/>
          </a:blip>
          <a:srcRect b="0" l="0" r="0" t="0"/>
          <a:stretch/>
        </p:blipFill>
        <p:spPr>
          <a:xfrm>
            <a:off x="507206" y="668337"/>
            <a:ext cx="4597400" cy="5511800"/>
          </a:xfrm>
          <a:prstGeom prst="rect">
            <a:avLst/>
          </a:prstGeom>
          <a:noFill/>
          <a:ln>
            <a:noFill/>
          </a:ln>
        </p:spPr>
      </p:pic>
      <p:sp>
        <p:nvSpPr>
          <p:cNvPr id="429" name="Google Shape;429;p19"/>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5">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0" name="Google Shape;430;p19"/>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431" name="Google Shape;431;p19"/>
          <p:cNvPicPr preferRelativeResize="0"/>
          <p:nvPr/>
        </p:nvPicPr>
        <p:blipFill rotWithShape="1">
          <a:blip r:embed="rId6">
            <a:alphaModFix/>
          </a:blip>
          <a:srcRect b="0" l="0" r="0" t="0"/>
          <a:stretch/>
        </p:blipFill>
        <p:spPr>
          <a:xfrm>
            <a:off x="0" y="0"/>
            <a:ext cx="12191999" cy="479768"/>
          </a:xfrm>
          <a:prstGeom prst="rect">
            <a:avLst/>
          </a:prstGeom>
          <a:noFill/>
          <a:ln>
            <a:noFill/>
          </a:ln>
        </p:spPr>
      </p:pic>
      <p:sp>
        <p:nvSpPr>
          <p:cNvPr id="432" name="Google Shape;432;p19"/>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6" name="Shape 436"/>
        <p:cNvGrpSpPr/>
        <p:nvPr/>
      </p:nvGrpSpPr>
      <p:grpSpPr>
        <a:xfrm>
          <a:off x="0" y="0"/>
          <a:ext cx="0" cy="0"/>
          <a:chOff x="0" y="0"/>
          <a:chExt cx="0" cy="0"/>
        </a:xfrm>
      </p:grpSpPr>
      <p:sp>
        <p:nvSpPr>
          <p:cNvPr id="437" name="Google Shape;437;p20"/>
          <p:cNvSpPr/>
          <p:nvPr/>
        </p:nvSpPr>
        <p:spPr>
          <a:xfrm>
            <a:off x="0" y="0"/>
            <a:ext cx="12192000"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438" name="Google Shape;438;p20"/>
          <p:cNvSpPr txBox="1"/>
          <p:nvPr>
            <p:ph type="title"/>
          </p:nvPr>
        </p:nvSpPr>
        <p:spPr>
          <a:xfrm>
            <a:off x="904273" y="1246904"/>
            <a:ext cx="6268800" cy="15363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Calibri"/>
              <a:buNone/>
            </a:pPr>
            <a:r>
              <a:rPr lang="en-US"/>
              <a:t>Questions?</a:t>
            </a:r>
            <a:endParaRPr/>
          </a:p>
        </p:txBody>
      </p:sp>
      <p:sp>
        <p:nvSpPr>
          <p:cNvPr id="439" name="Google Shape;439;p20"/>
          <p:cNvSpPr/>
          <p:nvPr/>
        </p:nvSpPr>
        <p:spPr>
          <a:xfrm>
            <a:off x="618506" y="2935541"/>
            <a:ext cx="6217920" cy="18288"/>
          </a:xfrm>
          <a:prstGeom prst="rect">
            <a:avLst/>
          </a:prstGeom>
          <a:solidFill>
            <a:srgbClr val="D5D5D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440" name="Google Shape;440;p20"/>
          <p:cNvSpPr txBox="1"/>
          <p:nvPr>
            <p:ph idx="1" type="body"/>
          </p:nvPr>
        </p:nvSpPr>
        <p:spPr>
          <a:xfrm>
            <a:off x="615458" y="3355848"/>
            <a:ext cx="6268770" cy="2825496"/>
          </a:xfrm>
          <a:prstGeom prst="rect">
            <a:avLst/>
          </a:prstGeom>
          <a:noFill/>
          <a:ln>
            <a:noFill/>
          </a:ln>
        </p:spPr>
        <p:txBody>
          <a:bodyPr anchorCtr="0" anchor="t" bIns="45700" lIns="91425" spcFirstLastPara="1" rIns="91425" wrap="square" tIns="45700">
            <a:normAutofit fontScale="70000" lnSpcReduction="20000"/>
          </a:bodyPr>
          <a:lstStyle/>
          <a:p>
            <a:pPr indent="-269874" lvl="0" marL="338455" rtl="0" algn="l">
              <a:lnSpc>
                <a:spcPct val="90000"/>
              </a:lnSpc>
              <a:spcBef>
                <a:spcPts val="0"/>
              </a:spcBef>
              <a:spcAft>
                <a:spcPts val="0"/>
              </a:spcAft>
              <a:buClr>
                <a:srgbClr val="000000"/>
              </a:buClr>
              <a:buSzPct val="109089"/>
              <a:buChar char="•"/>
            </a:pPr>
            <a:r>
              <a:rPr lang="en-US" sz="2200"/>
              <a:t>Contact: </a:t>
            </a:r>
            <a:r>
              <a:rPr lang="en-US" sz="2200" u="sng">
                <a:solidFill>
                  <a:schemeClr val="hlink"/>
                </a:solidFill>
                <a:hlinkClick r:id="rId3"/>
              </a:rPr>
              <a:t>aalekas@gmail.com</a:t>
            </a:r>
            <a:endParaRPr sz="2200"/>
          </a:p>
          <a:p>
            <a:pPr indent="-186055" lvl="0" marL="338455" rtl="0" algn="l">
              <a:lnSpc>
                <a:spcPct val="90000"/>
              </a:lnSpc>
              <a:spcBef>
                <a:spcPts val="0"/>
              </a:spcBef>
              <a:spcAft>
                <a:spcPts val="0"/>
              </a:spcAft>
              <a:buClr>
                <a:srgbClr val="000000"/>
              </a:buClr>
              <a:buSzPct val="109089"/>
              <a:buNone/>
            </a:pPr>
            <a:r>
              <a:t/>
            </a:r>
            <a:endParaRPr sz="2200" u="sng"/>
          </a:p>
          <a:p>
            <a:pPr indent="0" lvl="0" marL="228600" rtl="0" algn="l">
              <a:lnSpc>
                <a:spcPct val="90000"/>
              </a:lnSpc>
              <a:spcBef>
                <a:spcPts val="0"/>
              </a:spcBef>
              <a:spcAft>
                <a:spcPts val="0"/>
              </a:spcAft>
              <a:buSzPct val="116883"/>
              <a:buNone/>
            </a:pPr>
            <a:r>
              <a:t/>
            </a:r>
            <a:endParaRPr sz="2200" u="sng"/>
          </a:p>
          <a:p>
            <a:pPr indent="0" lvl="0" marL="228600" rtl="0" algn="l">
              <a:lnSpc>
                <a:spcPct val="90000"/>
              </a:lnSpc>
              <a:spcBef>
                <a:spcPts val="0"/>
              </a:spcBef>
              <a:spcAft>
                <a:spcPts val="0"/>
              </a:spcAft>
              <a:buSzPct val="116883"/>
              <a:buNone/>
            </a:pPr>
            <a:r>
              <a:rPr lang="en-US" sz="2200" u="sng">
                <a:solidFill>
                  <a:schemeClr val="hlink"/>
                </a:solidFill>
                <a:hlinkClick r:id="rId4"/>
              </a:rPr>
              <a:t> eCHOIng </a:t>
            </a:r>
            <a:endParaRPr sz="2200" u="sng"/>
          </a:p>
          <a:p>
            <a:pPr indent="0" lvl="0" marL="228600" rtl="0" algn="l">
              <a:lnSpc>
                <a:spcPct val="90000"/>
              </a:lnSpc>
              <a:spcBef>
                <a:spcPts val="0"/>
              </a:spcBef>
              <a:spcAft>
                <a:spcPts val="0"/>
              </a:spcAft>
              <a:buSzPct val="116883"/>
              <a:buNone/>
            </a:pPr>
            <a:r>
              <a:t/>
            </a:r>
            <a:endParaRPr sz="2200" u="sng"/>
          </a:p>
          <a:p>
            <a:pPr indent="0" lvl="0" marL="228600" rtl="0" algn="l">
              <a:lnSpc>
                <a:spcPct val="90000"/>
              </a:lnSpc>
              <a:spcBef>
                <a:spcPts val="0"/>
              </a:spcBef>
              <a:spcAft>
                <a:spcPts val="0"/>
              </a:spcAft>
              <a:buSzPct val="116883"/>
              <a:buNone/>
            </a:pPr>
            <a:r>
              <a:rPr lang="en-US" sz="2200" u="sng">
                <a:solidFill>
                  <a:schemeClr val="hlink"/>
                </a:solidFill>
                <a:hlinkClick r:id="rId5"/>
              </a:rPr>
              <a:t>You tube channel </a:t>
            </a:r>
            <a:endParaRPr sz="2200"/>
          </a:p>
          <a:p>
            <a:pPr indent="0" lvl="0" marL="608965" rtl="0" algn="l">
              <a:lnSpc>
                <a:spcPct val="90000"/>
              </a:lnSpc>
              <a:spcBef>
                <a:spcPts val="0"/>
              </a:spcBef>
              <a:spcAft>
                <a:spcPts val="0"/>
              </a:spcAft>
              <a:buClr>
                <a:srgbClr val="FFFFFF"/>
              </a:buClr>
              <a:buSzPct val="145454"/>
              <a:buNone/>
            </a:pPr>
            <a:r>
              <a:t/>
            </a:r>
            <a:endParaRPr sz="2200" u="sng"/>
          </a:p>
          <a:p>
            <a:pPr indent="-338455" lvl="0" marL="338455" rtl="0" algn="l">
              <a:lnSpc>
                <a:spcPct val="90000"/>
              </a:lnSpc>
              <a:spcBef>
                <a:spcPts val="667"/>
              </a:spcBef>
              <a:spcAft>
                <a:spcPts val="0"/>
              </a:spcAft>
              <a:buClr>
                <a:srgbClr val="000000"/>
              </a:buClr>
              <a:buSzPct val="109089"/>
              <a:buNone/>
            </a:pPr>
            <a:r>
              <a:t/>
            </a:r>
            <a:endParaRPr sz="2200"/>
          </a:p>
          <a:p>
            <a:pPr indent="-269874" lvl="0" marL="338455" rtl="0" algn="l">
              <a:lnSpc>
                <a:spcPct val="90000"/>
              </a:lnSpc>
              <a:spcBef>
                <a:spcPts val="667"/>
              </a:spcBef>
              <a:spcAft>
                <a:spcPts val="0"/>
              </a:spcAft>
              <a:buClr>
                <a:srgbClr val="000000"/>
              </a:buClr>
              <a:buSzPct val="109089"/>
              <a:buChar char="•"/>
            </a:pPr>
            <a:r>
              <a:rPr lang="en-US" sz="2200"/>
              <a:t>Linkedin:</a:t>
            </a:r>
            <a:r>
              <a:rPr lang="en-US" sz="1050" u="sng">
                <a:solidFill>
                  <a:schemeClr val="hlink"/>
                </a:solidFill>
                <a:highlight>
                  <a:srgbClr val="FFFFFF"/>
                </a:highlight>
                <a:latin typeface="Roboto"/>
                <a:ea typeface="Roboto"/>
                <a:cs typeface="Roboto"/>
                <a:sym typeface="Roboto"/>
                <a:hlinkClick r:id="rId6"/>
              </a:rPr>
              <a:t>linkedin.com/in/angeletaki</a:t>
            </a:r>
            <a:endParaRPr/>
          </a:p>
          <a:p>
            <a:pPr indent="-186055" lvl="0" marL="338455" rtl="0" algn="l">
              <a:lnSpc>
                <a:spcPct val="90000"/>
              </a:lnSpc>
              <a:spcBef>
                <a:spcPts val="667"/>
              </a:spcBef>
              <a:spcAft>
                <a:spcPts val="0"/>
              </a:spcAft>
              <a:buClr>
                <a:srgbClr val="000000"/>
              </a:buClr>
              <a:buSzPct val="109089"/>
              <a:buNone/>
            </a:pPr>
            <a:r>
              <a:t/>
            </a:r>
            <a:endParaRPr sz="2200"/>
          </a:p>
          <a:p>
            <a:pPr indent="-338455" lvl="0" marL="338455" rtl="0" algn="l">
              <a:lnSpc>
                <a:spcPct val="90000"/>
              </a:lnSpc>
              <a:spcBef>
                <a:spcPts val="667"/>
              </a:spcBef>
              <a:spcAft>
                <a:spcPts val="0"/>
              </a:spcAft>
              <a:buClr>
                <a:schemeClr val="dk1"/>
              </a:buClr>
              <a:buSzPct val="145454"/>
              <a:buNone/>
            </a:pPr>
            <a:r>
              <a:t/>
            </a:r>
            <a:endParaRPr sz="2200"/>
          </a:p>
          <a:p>
            <a:pPr indent="-338455" lvl="0" marL="338455" rtl="0" algn="l">
              <a:lnSpc>
                <a:spcPct val="90000"/>
              </a:lnSpc>
              <a:spcBef>
                <a:spcPts val="667"/>
              </a:spcBef>
              <a:spcAft>
                <a:spcPts val="0"/>
              </a:spcAft>
              <a:buClr>
                <a:schemeClr val="dk1"/>
              </a:buClr>
              <a:buSzPct val="145454"/>
              <a:buNone/>
            </a:pPr>
            <a:r>
              <a:t/>
            </a:r>
            <a:endParaRPr sz="2200"/>
          </a:p>
          <a:p>
            <a:pPr indent="-236855" lvl="0" marL="236855" rtl="0" algn="l">
              <a:lnSpc>
                <a:spcPct val="90000"/>
              </a:lnSpc>
              <a:spcBef>
                <a:spcPts val="1000"/>
              </a:spcBef>
              <a:spcAft>
                <a:spcPts val="0"/>
              </a:spcAft>
              <a:buClr>
                <a:schemeClr val="dk1"/>
              </a:buClr>
              <a:buSzPct val="145454"/>
              <a:buNone/>
            </a:pPr>
            <a:r>
              <a:t/>
            </a:r>
            <a:endParaRPr sz="2200"/>
          </a:p>
        </p:txBody>
      </p:sp>
      <p:pic>
        <p:nvPicPr>
          <p:cNvPr descr="Echoing Logo" id="441" name="Google Shape;441;p20"/>
          <p:cNvPicPr preferRelativeResize="0"/>
          <p:nvPr/>
        </p:nvPicPr>
        <p:blipFill rotWithShape="1">
          <a:blip r:embed="rId7">
            <a:alphaModFix/>
          </a:blip>
          <a:srcRect b="0" l="0" r="0" t="0"/>
          <a:stretch/>
        </p:blipFill>
        <p:spPr>
          <a:xfrm>
            <a:off x="144391" y="564267"/>
            <a:ext cx="2629373" cy="987475"/>
          </a:xfrm>
          <a:prstGeom prst="rect">
            <a:avLst/>
          </a:prstGeom>
          <a:noFill/>
          <a:ln>
            <a:noFill/>
          </a:ln>
        </p:spPr>
      </p:pic>
      <p:pic>
        <p:nvPicPr>
          <p:cNvPr descr="08-02" id="442" name="Google Shape;442;p20"/>
          <p:cNvPicPr preferRelativeResize="0"/>
          <p:nvPr/>
        </p:nvPicPr>
        <p:blipFill rotWithShape="1">
          <a:blip r:embed="rId8">
            <a:alphaModFix/>
          </a:blip>
          <a:srcRect b="0" l="0" r="0" t="0"/>
          <a:stretch/>
        </p:blipFill>
        <p:spPr>
          <a:xfrm>
            <a:off x="5001491" y="997716"/>
            <a:ext cx="6858000" cy="5031582"/>
          </a:xfrm>
          <a:prstGeom prst="rect">
            <a:avLst/>
          </a:prstGeom>
          <a:noFill/>
          <a:ln>
            <a:noFill/>
          </a:ln>
        </p:spPr>
      </p:pic>
      <p:sp>
        <p:nvSpPr>
          <p:cNvPr id="443" name="Google Shape;443;p20"/>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9">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4" name="Google Shape;444;p20"/>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445" name="Google Shape;445;p20"/>
          <p:cNvPicPr preferRelativeResize="0"/>
          <p:nvPr/>
        </p:nvPicPr>
        <p:blipFill rotWithShape="1">
          <a:blip r:embed="rId10">
            <a:alphaModFix/>
          </a:blip>
          <a:srcRect b="0" l="0" r="0" t="0"/>
          <a:stretch/>
        </p:blipFill>
        <p:spPr>
          <a:xfrm>
            <a:off x="0" y="0"/>
            <a:ext cx="12191999" cy="479768"/>
          </a:xfrm>
          <a:prstGeom prst="rect">
            <a:avLst/>
          </a:prstGeom>
          <a:noFill/>
          <a:ln>
            <a:noFill/>
          </a:ln>
        </p:spPr>
      </p:pic>
      <p:sp>
        <p:nvSpPr>
          <p:cNvPr id="446" name="Google Shape;446;p20"/>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pic>
        <p:nvPicPr>
          <p:cNvPr id="447" name="Google Shape;447;p20"/>
          <p:cNvPicPr preferRelativeResize="0"/>
          <p:nvPr/>
        </p:nvPicPr>
        <p:blipFill>
          <a:blip r:embed="rId11">
            <a:alphaModFix/>
          </a:blip>
          <a:stretch>
            <a:fillRect/>
          </a:stretch>
        </p:blipFill>
        <p:spPr>
          <a:xfrm>
            <a:off x="259625" y="3812425"/>
            <a:ext cx="3904125" cy="2825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2"/>
                                        </p:tgtEl>
                                        <p:attrNameLst>
                                          <p:attrName>style.visibility</p:attrName>
                                        </p:attrNameLst>
                                      </p:cBhvr>
                                      <p:to>
                                        <p:strVal val="visible"/>
                                      </p:to>
                                    </p:set>
                                    <p:animEffect filter="fade" transition="in">
                                      <p:cBhvr>
                                        <p:cTn dur="500"/>
                                        <p:tgtEl>
                                          <p:spTgt spid="4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21"/>
          <p:cNvSpPr/>
          <p:nvPr/>
        </p:nvSpPr>
        <p:spPr>
          <a:xfrm>
            <a:off x="10389216" y="644209"/>
            <a:ext cx="1555516" cy="653352"/>
          </a:xfrm>
          <a:custGeom>
            <a:rect b="b" l="l" r="r" t="t"/>
            <a:pathLst>
              <a:path extrusionOk="0" h="989927" w="2330361">
                <a:moveTo>
                  <a:pt x="0" y="0"/>
                </a:moveTo>
                <a:lnTo>
                  <a:pt x="2330361" y="0"/>
                </a:lnTo>
                <a:lnTo>
                  <a:pt x="2330361" y="989927"/>
                </a:lnTo>
                <a:lnTo>
                  <a:pt x="0" y="989927"/>
                </a:lnTo>
                <a:lnTo>
                  <a:pt x="0" y="0"/>
                </a:lnTo>
                <a:close/>
              </a:path>
            </a:pathLst>
          </a:custGeom>
          <a:blipFill rotWithShape="1">
            <a:blip r:embed="rId3">
              <a:alphaModFix/>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p21"/>
          <p:cNvSpPr txBox="1"/>
          <p:nvPr/>
        </p:nvSpPr>
        <p:spPr>
          <a:xfrm>
            <a:off x="323123" y="6607312"/>
            <a:ext cx="6342300" cy="1230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Clr>
                <a:srgbClr val="000000"/>
              </a:buClr>
              <a:buSzPts val="800"/>
              <a:buFont typeface="Arial"/>
              <a:buNone/>
            </a:pPr>
            <a:r>
              <a:rPr b="1" i="0" lang="en-US" sz="800" u="none" cap="none" strike="noStrike">
                <a:solidFill>
                  <a:srgbClr val="000000"/>
                </a:solidFill>
                <a:latin typeface="Arimo"/>
                <a:ea typeface="Arimo"/>
                <a:cs typeface="Arimo"/>
                <a:sym typeface="Arimo"/>
              </a:rPr>
              <a:t>eCHOing CONFERENCE: An experience of collaboration between CHO and HEI for OI</a:t>
            </a:r>
            <a:endParaRPr b="0" i="0" sz="700" u="none" cap="none" strike="noStrike">
              <a:solidFill>
                <a:srgbClr val="000000"/>
              </a:solidFill>
              <a:latin typeface="Arial"/>
              <a:ea typeface="Arial"/>
              <a:cs typeface="Arial"/>
              <a:sym typeface="Arial"/>
            </a:endParaRPr>
          </a:p>
        </p:txBody>
      </p:sp>
      <p:pic>
        <p:nvPicPr>
          <p:cNvPr id="455" name="Google Shape;455;p21"/>
          <p:cNvPicPr preferRelativeResize="0"/>
          <p:nvPr/>
        </p:nvPicPr>
        <p:blipFill rotWithShape="1">
          <a:blip r:embed="rId4">
            <a:alphaModFix/>
          </a:blip>
          <a:srcRect b="0" l="0" r="0" t="0"/>
          <a:stretch/>
        </p:blipFill>
        <p:spPr>
          <a:xfrm>
            <a:off x="0" y="0"/>
            <a:ext cx="12191999" cy="472238"/>
          </a:xfrm>
          <a:prstGeom prst="rect">
            <a:avLst/>
          </a:prstGeom>
          <a:noFill/>
          <a:ln>
            <a:noFill/>
          </a:ln>
        </p:spPr>
      </p:pic>
      <p:sp>
        <p:nvSpPr>
          <p:cNvPr id="456" name="Google Shape;456;p21"/>
          <p:cNvSpPr txBox="1"/>
          <p:nvPr/>
        </p:nvSpPr>
        <p:spPr>
          <a:xfrm>
            <a:off x="415600" y="2657259"/>
            <a:ext cx="11360700" cy="1488300"/>
          </a:xfrm>
          <a:prstGeom prst="rect">
            <a:avLst/>
          </a:prstGeom>
          <a:noFill/>
          <a:ln>
            <a:noFill/>
          </a:ln>
        </p:spPr>
        <p:txBody>
          <a:bodyPr anchorCtr="0" anchor="b" bIns="91425" lIns="91425" spcFirstLastPara="1" rIns="91425" wrap="square" tIns="91425">
            <a:normAutofit/>
          </a:bodyPr>
          <a:lstStyle/>
          <a:p>
            <a:pPr indent="0" lvl="0" marL="0" marR="0" rtl="0" algn="ctr">
              <a:lnSpc>
                <a:spcPct val="100000"/>
              </a:lnSpc>
              <a:spcBef>
                <a:spcPts val="0"/>
              </a:spcBef>
              <a:spcAft>
                <a:spcPts val="0"/>
              </a:spcAft>
              <a:buClr>
                <a:srgbClr val="000000"/>
              </a:buClr>
              <a:buSzPts val="5200"/>
              <a:buFont typeface="Arial"/>
              <a:buNone/>
            </a:pPr>
            <a:r>
              <a:rPr b="0" i="0" lang="en-US" sz="5200" u="none" cap="none" strike="noStrike">
                <a:solidFill>
                  <a:srgbClr val="000000"/>
                </a:solidFill>
                <a:latin typeface="Arial"/>
                <a:ea typeface="Arial"/>
                <a:cs typeface="Arial"/>
                <a:sym typeface="Arial"/>
              </a:rPr>
              <a:t>Thanks!</a:t>
            </a:r>
            <a:endParaRPr b="0" i="0" sz="5200" u="none" cap="none" strike="noStrike">
              <a:solidFill>
                <a:srgbClr val="000000"/>
              </a:solidFill>
              <a:latin typeface="Arial"/>
              <a:ea typeface="Arial"/>
              <a:cs typeface="Arial"/>
              <a:sym typeface="Arial"/>
            </a:endParaRPr>
          </a:p>
        </p:txBody>
      </p:sp>
      <p:sp>
        <p:nvSpPr>
          <p:cNvPr id="457" name="Google Shape;457;p21"/>
          <p:cNvSpPr txBox="1"/>
          <p:nvPr/>
        </p:nvSpPr>
        <p:spPr>
          <a:xfrm>
            <a:off x="6096000" y="6607307"/>
            <a:ext cx="5910900" cy="123000"/>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Clr>
                <a:srgbClr val="000000"/>
              </a:buClr>
              <a:buSzPts val="800"/>
              <a:buFont typeface="Arial"/>
              <a:buNone/>
            </a:pPr>
            <a:r>
              <a:rPr b="1" i="0" lang="en-US" sz="800" u="none" cap="none" strike="noStrike">
                <a:solidFill>
                  <a:srgbClr val="000000"/>
                </a:solidFill>
                <a:latin typeface="Arimo"/>
                <a:ea typeface="Arimo"/>
                <a:cs typeface="Arimo"/>
                <a:sym typeface="Arimo"/>
              </a:rPr>
              <a:t>17 April 2024 - Pisa (Italy)</a:t>
            </a:r>
            <a:endParaRPr b="0" i="0" sz="700" u="none" cap="none" strike="noStrike">
              <a:solidFill>
                <a:srgbClr val="000000"/>
              </a:solidFill>
              <a:latin typeface="Arial"/>
              <a:ea typeface="Arial"/>
              <a:cs typeface="Arial"/>
              <a:sym typeface="Arial"/>
            </a:endParaRPr>
          </a:p>
        </p:txBody>
      </p:sp>
      <p:sp>
        <p:nvSpPr>
          <p:cNvPr id="458" name="Google Shape;458;p21"/>
          <p:cNvSpPr/>
          <p:nvPr/>
        </p:nvSpPr>
        <p:spPr>
          <a:xfrm>
            <a:off x="1221800" y="5200958"/>
            <a:ext cx="9748500" cy="10428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ogo, company name&#10;&#10;Description automatically generated" id="459" name="Google Shape;459;p21"/>
          <p:cNvPicPr preferRelativeResize="0"/>
          <p:nvPr/>
        </p:nvPicPr>
        <p:blipFill rotWithShape="1">
          <a:blip r:embed="rId5">
            <a:alphaModFix/>
          </a:blip>
          <a:srcRect b="17785" l="0" r="0" t="12823"/>
          <a:stretch/>
        </p:blipFill>
        <p:spPr>
          <a:xfrm>
            <a:off x="1716743" y="5196336"/>
            <a:ext cx="1295526" cy="1036059"/>
          </a:xfrm>
          <a:prstGeom prst="rect">
            <a:avLst/>
          </a:prstGeom>
          <a:noFill/>
          <a:ln>
            <a:noFill/>
          </a:ln>
        </p:spPr>
      </p:pic>
      <p:pic>
        <p:nvPicPr>
          <p:cNvPr descr="A picture containing text&#10;&#10;Description automatically generated" id="460" name="Google Shape;460;p21"/>
          <p:cNvPicPr preferRelativeResize="0"/>
          <p:nvPr/>
        </p:nvPicPr>
        <p:blipFill rotWithShape="1">
          <a:blip r:embed="rId6">
            <a:alphaModFix/>
          </a:blip>
          <a:srcRect b="10653" l="0" r="0" t="10841"/>
          <a:stretch/>
        </p:blipFill>
        <p:spPr>
          <a:xfrm>
            <a:off x="3220641" y="5196336"/>
            <a:ext cx="1221685" cy="1036059"/>
          </a:xfrm>
          <a:prstGeom prst="rect">
            <a:avLst/>
          </a:prstGeom>
          <a:noFill/>
          <a:ln>
            <a:noFill/>
          </a:ln>
        </p:spPr>
      </p:pic>
      <p:pic>
        <p:nvPicPr>
          <p:cNvPr descr="Logo, company name&#10;&#10;Description automatically generated" id="461" name="Google Shape;461;p21"/>
          <p:cNvPicPr preferRelativeResize="0"/>
          <p:nvPr/>
        </p:nvPicPr>
        <p:blipFill rotWithShape="1">
          <a:blip r:embed="rId7">
            <a:alphaModFix/>
          </a:blip>
          <a:srcRect b="15603" l="0" r="0" t="4784"/>
          <a:stretch/>
        </p:blipFill>
        <p:spPr>
          <a:xfrm>
            <a:off x="4650698" y="5196336"/>
            <a:ext cx="1221685" cy="977282"/>
          </a:xfrm>
          <a:prstGeom prst="rect">
            <a:avLst/>
          </a:prstGeom>
          <a:noFill/>
          <a:ln>
            <a:noFill/>
          </a:ln>
        </p:spPr>
      </p:pic>
      <p:pic>
        <p:nvPicPr>
          <p:cNvPr descr="A picture containing diagram&#10;&#10;Description automatically generated" id="462" name="Google Shape;462;p21"/>
          <p:cNvPicPr preferRelativeResize="0"/>
          <p:nvPr/>
        </p:nvPicPr>
        <p:blipFill rotWithShape="1">
          <a:blip r:embed="rId8">
            <a:alphaModFix/>
          </a:blip>
          <a:srcRect b="4884" l="0" r="0" t="4821"/>
          <a:stretch/>
        </p:blipFill>
        <p:spPr>
          <a:xfrm>
            <a:off x="6225099" y="5193028"/>
            <a:ext cx="1110943" cy="1039367"/>
          </a:xfrm>
          <a:prstGeom prst="rect">
            <a:avLst/>
          </a:prstGeom>
          <a:noFill/>
          <a:ln>
            <a:noFill/>
          </a:ln>
        </p:spPr>
      </p:pic>
      <p:pic>
        <p:nvPicPr>
          <p:cNvPr descr="Logo, icon&#10;&#10;Description automatically generated" id="463" name="Google Shape;463;p21"/>
          <p:cNvPicPr preferRelativeResize="0"/>
          <p:nvPr/>
        </p:nvPicPr>
        <p:blipFill rotWithShape="1">
          <a:blip r:embed="rId9">
            <a:alphaModFix/>
          </a:blip>
          <a:srcRect b="11282" l="0" r="0" t="13603"/>
          <a:stretch/>
        </p:blipFill>
        <p:spPr>
          <a:xfrm>
            <a:off x="7645581" y="5186413"/>
            <a:ext cx="1295526" cy="1039367"/>
          </a:xfrm>
          <a:prstGeom prst="rect">
            <a:avLst/>
          </a:prstGeom>
          <a:noFill/>
          <a:ln>
            <a:noFill/>
          </a:ln>
        </p:spPr>
      </p:pic>
      <p:pic>
        <p:nvPicPr>
          <p:cNvPr descr="A picture containing shape&#10;&#10;Description automatically generated" id="464" name="Google Shape;464;p21"/>
          <p:cNvPicPr preferRelativeResize="0"/>
          <p:nvPr/>
        </p:nvPicPr>
        <p:blipFill rotWithShape="1">
          <a:blip r:embed="rId10">
            <a:alphaModFix/>
          </a:blip>
          <a:srcRect b="11282" l="0" r="0" t="13603"/>
          <a:stretch/>
        </p:blipFill>
        <p:spPr>
          <a:xfrm>
            <a:off x="9161733" y="5183086"/>
            <a:ext cx="1200676" cy="1039367"/>
          </a:xfrm>
          <a:prstGeom prst="rect">
            <a:avLst/>
          </a:prstGeom>
          <a:noFill/>
          <a:ln>
            <a:noFill/>
          </a:ln>
        </p:spPr>
      </p:pic>
      <p:pic>
        <p:nvPicPr>
          <p:cNvPr id="465" name="Google Shape;465;p21"/>
          <p:cNvPicPr preferRelativeResize="0"/>
          <p:nvPr/>
        </p:nvPicPr>
        <p:blipFill rotWithShape="1">
          <a:blip r:embed="rId11">
            <a:alphaModFix/>
          </a:blip>
          <a:srcRect b="0" l="0" r="29323" t="0"/>
          <a:stretch/>
        </p:blipFill>
        <p:spPr>
          <a:xfrm>
            <a:off x="343367" y="613427"/>
            <a:ext cx="1200667" cy="71620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3"/>
          <p:cNvPicPr preferRelativeResize="0"/>
          <p:nvPr/>
        </p:nvPicPr>
        <p:blipFill rotWithShape="1">
          <a:blip r:embed="rId3">
            <a:alphaModFix/>
          </a:blip>
          <a:srcRect b="0" l="11613" r="0" t="0"/>
          <a:stretch/>
        </p:blipFill>
        <p:spPr>
          <a:xfrm>
            <a:off x="0" y="756667"/>
            <a:ext cx="5191387" cy="5723520"/>
          </a:xfrm>
          <a:prstGeom prst="rect">
            <a:avLst/>
          </a:prstGeom>
          <a:noFill/>
          <a:ln>
            <a:noFill/>
          </a:ln>
        </p:spPr>
      </p:pic>
      <p:pic>
        <p:nvPicPr>
          <p:cNvPr id="150" name="Google Shape;150;p3"/>
          <p:cNvPicPr preferRelativeResize="0"/>
          <p:nvPr/>
        </p:nvPicPr>
        <p:blipFill rotWithShape="1">
          <a:blip r:embed="rId4">
            <a:alphaModFix/>
          </a:blip>
          <a:srcRect b="0" l="0" r="0" t="0"/>
          <a:stretch/>
        </p:blipFill>
        <p:spPr>
          <a:xfrm>
            <a:off x="1147249" y="613475"/>
            <a:ext cx="2567862" cy="2448543"/>
          </a:xfrm>
          <a:prstGeom prst="rect">
            <a:avLst/>
          </a:prstGeom>
          <a:noFill/>
          <a:ln>
            <a:noFill/>
          </a:ln>
        </p:spPr>
      </p:pic>
      <p:pic>
        <p:nvPicPr>
          <p:cNvPr id="151" name="Google Shape;151;p3"/>
          <p:cNvPicPr preferRelativeResize="0"/>
          <p:nvPr/>
        </p:nvPicPr>
        <p:blipFill rotWithShape="1">
          <a:blip r:embed="rId5">
            <a:alphaModFix/>
          </a:blip>
          <a:srcRect b="0" l="0" r="0" t="0"/>
          <a:stretch/>
        </p:blipFill>
        <p:spPr>
          <a:xfrm rot="-570283">
            <a:off x="3040027" y="5277833"/>
            <a:ext cx="1255964" cy="1149498"/>
          </a:xfrm>
          <a:prstGeom prst="rect">
            <a:avLst/>
          </a:prstGeom>
          <a:noFill/>
          <a:ln>
            <a:noFill/>
          </a:ln>
        </p:spPr>
      </p:pic>
      <p:sp>
        <p:nvSpPr>
          <p:cNvPr id="152" name="Google Shape;152;p3"/>
          <p:cNvSpPr/>
          <p:nvPr/>
        </p:nvSpPr>
        <p:spPr>
          <a:xfrm>
            <a:off x="5465184" y="922101"/>
            <a:ext cx="4888200" cy="60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4800"/>
              <a:buFont typeface="Calibri"/>
              <a:buNone/>
            </a:pPr>
            <a:r>
              <a:rPr b="1" i="0" lang="en-US" sz="3300" u="none" cap="none" strike="noStrike">
                <a:solidFill>
                  <a:srgbClr val="595959"/>
                </a:solidFill>
                <a:latin typeface="Calibri"/>
                <a:ea typeface="Calibri"/>
                <a:cs typeface="Calibri"/>
                <a:sym typeface="Calibri"/>
              </a:rPr>
              <a:t>eCHOing-</a:t>
            </a:r>
            <a:r>
              <a:rPr b="1" i="0" lang="en-US" sz="3300" u="none" cap="none" strike="noStrike">
                <a:solidFill>
                  <a:srgbClr val="595959"/>
                </a:solidFill>
                <a:latin typeface="Arial"/>
                <a:ea typeface="Arial"/>
                <a:cs typeface="Arial"/>
                <a:sym typeface="Arial"/>
              </a:rPr>
              <a:t>Partners</a:t>
            </a:r>
            <a:endParaRPr b="1" i="0" sz="3300" u="none" cap="none" strike="noStrike">
              <a:solidFill>
                <a:srgbClr val="000000"/>
              </a:solidFill>
              <a:latin typeface="Arial"/>
              <a:ea typeface="Arial"/>
              <a:cs typeface="Arial"/>
              <a:sym typeface="Arial"/>
            </a:endParaRPr>
          </a:p>
        </p:txBody>
      </p:sp>
      <p:pic>
        <p:nvPicPr>
          <p:cNvPr id="153" name="Google Shape;153;p3"/>
          <p:cNvPicPr preferRelativeResize="0"/>
          <p:nvPr/>
        </p:nvPicPr>
        <p:blipFill rotWithShape="1">
          <a:blip r:embed="rId6">
            <a:alphaModFix/>
          </a:blip>
          <a:srcRect b="0" l="0" r="0" t="0"/>
          <a:stretch/>
        </p:blipFill>
        <p:spPr>
          <a:xfrm>
            <a:off x="1331423" y="4610491"/>
            <a:ext cx="1733553" cy="1653003"/>
          </a:xfrm>
          <a:prstGeom prst="rect">
            <a:avLst/>
          </a:prstGeom>
          <a:noFill/>
          <a:ln>
            <a:noFill/>
          </a:ln>
        </p:spPr>
      </p:pic>
      <p:pic>
        <p:nvPicPr>
          <p:cNvPr id="154" name="Google Shape;154;p3"/>
          <p:cNvPicPr preferRelativeResize="0"/>
          <p:nvPr/>
        </p:nvPicPr>
        <p:blipFill rotWithShape="1">
          <a:blip r:embed="rId7">
            <a:alphaModFix/>
          </a:blip>
          <a:srcRect b="0" l="0" r="0" t="0"/>
          <a:stretch/>
        </p:blipFill>
        <p:spPr>
          <a:xfrm rot="-517267">
            <a:off x="3315644" y="4713164"/>
            <a:ext cx="791229" cy="831239"/>
          </a:xfrm>
          <a:prstGeom prst="rect">
            <a:avLst/>
          </a:prstGeom>
          <a:noFill/>
          <a:ln>
            <a:noFill/>
          </a:ln>
        </p:spPr>
      </p:pic>
      <p:pic>
        <p:nvPicPr>
          <p:cNvPr id="155" name="Google Shape;155;p3"/>
          <p:cNvPicPr preferRelativeResize="0"/>
          <p:nvPr/>
        </p:nvPicPr>
        <p:blipFill rotWithShape="1">
          <a:blip r:embed="rId8">
            <a:alphaModFix/>
          </a:blip>
          <a:srcRect b="0" l="0" r="0" t="0"/>
          <a:stretch/>
        </p:blipFill>
        <p:spPr>
          <a:xfrm rot="-786858">
            <a:off x="2815880" y="2447937"/>
            <a:ext cx="634839" cy="550677"/>
          </a:xfrm>
          <a:prstGeom prst="rect">
            <a:avLst/>
          </a:prstGeom>
          <a:noFill/>
          <a:ln>
            <a:noFill/>
          </a:ln>
        </p:spPr>
      </p:pic>
      <p:sp>
        <p:nvSpPr>
          <p:cNvPr id="156" name="Google Shape;156;p3"/>
          <p:cNvSpPr/>
          <p:nvPr/>
        </p:nvSpPr>
        <p:spPr>
          <a:xfrm>
            <a:off x="6392387" y="1668126"/>
            <a:ext cx="560100" cy="534300"/>
          </a:xfrm>
          <a:prstGeom prst="ellipse">
            <a:avLst/>
          </a:prstGeom>
          <a:solidFill>
            <a:schemeClr val="accent2"/>
          </a:solidFill>
          <a:ln>
            <a:noFill/>
          </a:ln>
          <a:effectLst>
            <a:outerShdw blurRad="114300" sx="105000" rotWithShape="0" algn="t" dir="5400000" dist="38100" sy="105000">
              <a:schemeClr val="accent2">
                <a:alpha val="3647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1</a:t>
            </a:r>
            <a:endParaRPr b="0" i="0" sz="1400" u="none" cap="none" strike="noStrike">
              <a:solidFill>
                <a:srgbClr val="000000"/>
              </a:solidFill>
              <a:latin typeface="Arial"/>
              <a:ea typeface="Arial"/>
              <a:cs typeface="Arial"/>
              <a:sym typeface="Arial"/>
            </a:endParaRPr>
          </a:p>
        </p:txBody>
      </p:sp>
      <p:sp>
        <p:nvSpPr>
          <p:cNvPr id="157" name="Google Shape;157;p3"/>
          <p:cNvSpPr/>
          <p:nvPr/>
        </p:nvSpPr>
        <p:spPr>
          <a:xfrm>
            <a:off x="6392387" y="2341556"/>
            <a:ext cx="560100" cy="534300"/>
          </a:xfrm>
          <a:prstGeom prst="ellipse">
            <a:avLst/>
          </a:prstGeom>
          <a:solidFill>
            <a:schemeClr val="accent2"/>
          </a:solidFill>
          <a:ln>
            <a:noFill/>
          </a:ln>
          <a:effectLst>
            <a:outerShdw blurRad="114300" sx="105000" rotWithShape="0" algn="t" dir="5400000" dist="38100" sy="105000">
              <a:schemeClr val="accent2">
                <a:alpha val="3647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2</a:t>
            </a:r>
            <a:endParaRPr b="0" i="0" sz="1400" u="none" cap="none" strike="noStrike">
              <a:solidFill>
                <a:srgbClr val="000000"/>
              </a:solidFill>
              <a:latin typeface="Arial"/>
              <a:ea typeface="Arial"/>
              <a:cs typeface="Arial"/>
              <a:sym typeface="Arial"/>
            </a:endParaRPr>
          </a:p>
        </p:txBody>
      </p:sp>
      <p:sp>
        <p:nvSpPr>
          <p:cNvPr id="158" name="Google Shape;158;p3"/>
          <p:cNvSpPr/>
          <p:nvPr/>
        </p:nvSpPr>
        <p:spPr>
          <a:xfrm>
            <a:off x="6392387" y="3015007"/>
            <a:ext cx="560100" cy="534300"/>
          </a:xfrm>
          <a:prstGeom prst="ellipse">
            <a:avLst/>
          </a:prstGeom>
          <a:solidFill>
            <a:schemeClr val="accent2"/>
          </a:solidFill>
          <a:ln>
            <a:noFill/>
          </a:ln>
          <a:effectLst>
            <a:outerShdw blurRad="114300" sx="105000" rotWithShape="0" algn="t" dir="5400000" dist="38100" sy="105000">
              <a:schemeClr val="accent2">
                <a:alpha val="3647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3</a:t>
            </a:r>
            <a:endParaRPr b="0" i="0" sz="1400" u="none" cap="none" strike="noStrike">
              <a:solidFill>
                <a:srgbClr val="000000"/>
              </a:solidFill>
              <a:latin typeface="Arial"/>
              <a:ea typeface="Arial"/>
              <a:cs typeface="Arial"/>
              <a:sym typeface="Arial"/>
            </a:endParaRPr>
          </a:p>
        </p:txBody>
      </p:sp>
      <p:sp>
        <p:nvSpPr>
          <p:cNvPr id="159" name="Google Shape;159;p3"/>
          <p:cNvSpPr/>
          <p:nvPr/>
        </p:nvSpPr>
        <p:spPr>
          <a:xfrm>
            <a:off x="6392387" y="3688458"/>
            <a:ext cx="560100" cy="534300"/>
          </a:xfrm>
          <a:prstGeom prst="ellipse">
            <a:avLst/>
          </a:prstGeom>
          <a:solidFill>
            <a:schemeClr val="accent2"/>
          </a:solidFill>
          <a:ln>
            <a:noFill/>
          </a:ln>
          <a:effectLst>
            <a:outerShdw blurRad="114300" sx="105000" rotWithShape="0" algn="t" dir="5400000" dist="38100" sy="105000">
              <a:schemeClr val="accent2">
                <a:alpha val="3647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4</a:t>
            </a:r>
            <a:endParaRPr b="0" i="0" sz="1400" u="none" cap="none" strike="noStrike">
              <a:solidFill>
                <a:srgbClr val="000000"/>
              </a:solidFill>
              <a:latin typeface="Arial"/>
              <a:ea typeface="Arial"/>
              <a:cs typeface="Arial"/>
              <a:sym typeface="Arial"/>
            </a:endParaRPr>
          </a:p>
        </p:txBody>
      </p:sp>
      <p:sp>
        <p:nvSpPr>
          <p:cNvPr id="160" name="Google Shape;160;p3"/>
          <p:cNvSpPr/>
          <p:nvPr/>
        </p:nvSpPr>
        <p:spPr>
          <a:xfrm>
            <a:off x="6392387" y="4361910"/>
            <a:ext cx="560100" cy="534300"/>
          </a:xfrm>
          <a:prstGeom prst="ellipse">
            <a:avLst/>
          </a:prstGeom>
          <a:solidFill>
            <a:schemeClr val="accent2"/>
          </a:solidFill>
          <a:ln>
            <a:noFill/>
          </a:ln>
          <a:effectLst>
            <a:outerShdw blurRad="114300" sx="105000" rotWithShape="0" algn="t" dir="5400000" dist="38100" sy="105000">
              <a:schemeClr val="accent2">
                <a:alpha val="3647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5</a:t>
            </a:r>
            <a:endParaRPr b="0" i="0" sz="1400" u="none" cap="none" strike="noStrike">
              <a:solidFill>
                <a:srgbClr val="000000"/>
              </a:solidFill>
              <a:latin typeface="Arial"/>
              <a:ea typeface="Arial"/>
              <a:cs typeface="Arial"/>
              <a:sym typeface="Arial"/>
            </a:endParaRPr>
          </a:p>
        </p:txBody>
      </p:sp>
      <p:sp>
        <p:nvSpPr>
          <p:cNvPr id="161" name="Google Shape;161;p3"/>
          <p:cNvSpPr/>
          <p:nvPr/>
        </p:nvSpPr>
        <p:spPr>
          <a:xfrm>
            <a:off x="6392387" y="5019295"/>
            <a:ext cx="560100" cy="534300"/>
          </a:xfrm>
          <a:prstGeom prst="ellipse">
            <a:avLst/>
          </a:prstGeom>
          <a:solidFill>
            <a:schemeClr val="accent2"/>
          </a:solidFill>
          <a:ln>
            <a:noFill/>
          </a:ln>
          <a:effectLst>
            <a:outerShdw blurRad="114300" sx="105000" rotWithShape="0" algn="t" dir="5400000" dist="38100" sy="105000">
              <a:schemeClr val="accent2">
                <a:alpha val="3647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2400"/>
              <a:buFont typeface="Calibri"/>
              <a:buNone/>
            </a:pPr>
            <a:r>
              <a:rPr b="1" i="0" lang="en-US" sz="2400" u="none" cap="none" strike="noStrike">
                <a:solidFill>
                  <a:srgbClr val="FFFFFF"/>
                </a:solidFill>
                <a:latin typeface="Calibri"/>
                <a:ea typeface="Calibri"/>
                <a:cs typeface="Calibri"/>
                <a:sym typeface="Calibri"/>
              </a:rPr>
              <a:t>6</a:t>
            </a:r>
            <a:endParaRPr b="0" i="0" sz="1400" u="none" cap="none" strike="noStrike">
              <a:solidFill>
                <a:srgbClr val="000000"/>
              </a:solidFill>
              <a:latin typeface="Arial"/>
              <a:ea typeface="Arial"/>
              <a:cs typeface="Arial"/>
              <a:sym typeface="Arial"/>
            </a:endParaRPr>
          </a:p>
        </p:txBody>
      </p:sp>
      <p:sp>
        <p:nvSpPr>
          <p:cNvPr id="162" name="Google Shape;162;p3"/>
          <p:cNvSpPr txBox="1"/>
          <p:nvPr/>
        </p:nvSpPr>
        <p:spPr>
          <a:xfrm>
            <a:off x="7105831" y="1736231"/>
            <a:ext cx="6240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600" u="none" cap="none" strike="noStrike">
                <a:solidFill>
                  <a:schemeClr val="dk1"/>
                </a:solidFill>
                <a:latin typeface="Arial"/>
                <a:ea typeface="Arial"/>
                <a:cs typeface="Arial"/>
                <a:sym typeface="Arial"/>
              </a:rPr>
              <a:t>NTNU UB</a:t>
            </a:r>
            <a:endParaRPr b="0" i="0" sz="1600" u="none" cap="none" strike="noStrike">
              <a:solidFill>
                <a:srgbClr val="000000"/>
              </a:solidFill>
              <a:latin typeface="Arial"/>
              <a:ea typeface="Arial"/>
              <a:cs typeface="Arial"/>
              <a:sym typeface="Arial"/>
            </a:endParaRPr>
          </a:p>
        </p:txBody>
      </p:sp>
      <p:sp>
        <p:nvSpPr>
          <p:cNvPr id="163" name="Google Shape;163;p3"/>
          <p:cNvSpPr txBox="1"/>
          <p:nvPr/>
        </p:nvSpPr>
        <p:spPr>
          <a:xfrm>
            <a:off x="7105831" y="2409671"/>
            <a:ext cx="6240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700"/>
              <a:buFont typeface="Arial"/>
              <a:buNone/>
            </a:pPr>
            <a:r>
              <a:rPr b="0" i="0" lang="en-US" sz="1600" u="none" cap="none" strike="noStrike">
                <a:solidFill>
                  <a:srgbClr val="000000"/>
                </a:solidFill>
                <a:latin typeface="Arial"/>
                <a:ea typeface="Arial"/>
                <a:cs typeface="Arial"/>
                <a:sym typeface="Arial"/>
              </a:rPr>
              <a:t>University of Santa Anna Pisa Italy</a:t>
            </a:r>
            <a:endParaRPr b="0" i="0" sz="1600" u="none" cap="none" strike="noStrike">
              <a:solidFill>
                <a:srgbClr val="000000"/>
              </a:solidFill>
              <a:latin typeface="Arial"/>
              <a:ea typeface="Arial"/>
              <a:cs typeface="Arial"/>
              <a:sym typeface="Arial"/>
            </a:endParaRPr>
          </a:p>
        </p:txBody>
      </p:sp>
      <p:sp>
        <p:nvSpPr>
          <p:cNvPr id="164" name="Google Shape;164;p3"/>
          <p:cNvSpPr txBox="1"/>
          <p:nvPr/>
        </p:nvSpPr>
        <p:spPr>
          <a:xfrm>
            <a:off x="7105831" y="3083123"/>
            <a:ext cx="6240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600" u="none" cap="none" strike="noStrike">
                <a:solidFill>
                  <a:srgbClr val="000000"/>
                </a:solidFill>
                <a:latin typeface="Arial"/>
                <a:ea typeface="Arial"/>
                <a:cs typeface="Arial"/>
                <a:sym typeface="Arial"/>
              </a:rPr>
              <a:t>Web2Learn, Thessaloniki Greece</a:t>
            </a:r>
            <a:endParaRPr b="0" i="0" sz="1600" u="none" cap="none" strike="noStrike">
              <a:solidFill>
                <a:srgbClr val="000000"/>
              </a:solidFill>
              <a:latin typeface="Arial"/>
              <a:ea typeface="Arial"/>
              <a:cs typeface="Arial"/>
              <a:sym typeface="Arial"/>
            </a:endParaRPr>
          </a:p>
        </p:txBody>
      </p:sp>
      <p:sp>
        <p:nvSpPr>
          <p:cNvPr id="165" name="Google Shape;165;p3"/>
          <p:cNvSpPr txBox="1"/>
          <p:nvPr/>
        </p:nvSpPr>
        <p:spPr>
          <a:xfrm>
            <a:off x="7105831" y="3772639"/>
            <a:ext cx="6240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600" u="none" cap="none" strike="noStrike">
                <a:solidFill>
                  <a:schemeClr val="dk1"/>
                </a:solidFill>
                <a:latin typeface="Arial"/>
                <a:ea typeface="Arial"/>
                <a:cs typeface="Arial"/>
                <a:sym typeface="Arial"/>
              </a:rPr>
              <a:t>Sofia University</a:t>
            </a:r>
            <a:endParaRPr b="0" i="0" sz="1600" u="none" cap="none" strike="noStrike">
              <a:solidFill>
                <a:srgbClr val="000000"/>
              </a:solidFill>
              <a:latin typeface="Arial"/>
              <a:ea typeface="Arial"/>
              <a:cs typeface="Arial"/>
              <a:sym typeface="Arial"/>
            </a:endParaRPr>
          </a:p>
        </p:txBody>
      </p:sp>
      <p:sp>
        <p:nvSpPr>
          <p:cNvPr id="166" name="Google Shape;166;p3"/>
          <p:cNvSpPr txBox="1"/>
          <p:nvPr/>
        </p:nvSpPr>
        <p:spPr>
          <a:xfrm>
            <a:off x="7105831" y="4430014"/>
            <a:ext cx="62406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US" sz="1600" u="none" cap="none" strike="noStrike">
                <a:solidFill>
                  <a:schemeClr val="dk1"/>
                </a:solidFill>
                <a:latin typeface="Arial"/>
                <a:ea typeface="Arial"/>
                <a:cs typeface="Arial"/>
                <a:sym typeface="Arial"/>
              </a:rPr>
              <a:t>Tartu University, Viljandi academy</a:t>
            </a:r>
            <a:endParaRPr b="0" i="0" sz="1600" u="none" cap="none" strike="noStrike">
              <a:solidFill>
                <a:srgbClr val="000000"/>
              </a:solidFill>
              <a:latin typeface="Arial"/>
              <a:ea typeface="Arial"/>
              <a:cs typeface="Arial"/>
              <a:sym typeface="Arial"/>
            </a:endParaRPr>
          </a:p>
        </p:txBody>
      </p:sp>
      <p:sp>
        <p:nvSpPr>
          <p:cNvPr id="167" name="Google Shape;167;p3"/>
          <p:cNvSpPr txBox="1"/>
          <p:nvPr/>
        </p:nvSpPr>
        <p:spPr>
          <a:xfrm>
            <a:off x="7105831" y="5087389"/>
            <a:ext cx="62406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900"/>
              <a:buFont typeface="Arial"/>
              <a:buNone/>
            </a:pPr>
            <a:r>
              <a:rPr b="0" i="0" lang="en-US" sz="1600" u="none" cap="none" strike="noStrike">
                <a:solidFill>
                  <a:srgbClr val="000000"/>
                </a:solidFill>
                <a:latin typeface="Arial"/>
                <a:ea typeface="Arial"/>
                <a:cs typeface="Arial"/>
                <a:sym typeface="Arial"/>
              </a:rPr>
              <a:t>Union of Women orgs in Cyclades</a:t>
            </a:r>
            <a:endParaRPr b="0" i="0" sz="1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rPr b="0" i="0" lang="en-US" sz="1600" u="none" cap="none" strike="noStrike">
                <a:solidFill>
                  <a:srgbClr val="000000"/>
                </a:solidFill>
                <a:latin typeface="Arial"/>
                <a:ea typeface="Arial"/>
                <a:cs typeface="Arial"/>
                <a:sym typeface="Arial"/>
              </a:rPr>
              <a:t>OSYGY, Greece</a:t>
            </a:r>
            <a:endParaRPr b="0" i="0" sz="1600" u="none" cap="none" strike="noStrike">
              <a:solidFill>
                <a:srgbClr val="000000"/>
              </a:solidFill>
              <a:latin typeface="Arial"/>
              <a:ea typeface="Arial"/>
              <a:cs typeface="Arial"/>
              <a:sym typeface="Arial"/>
            </a:endParaRPr>
          </a:p>
        </p:txBody>
      </p:sp>
      <p:pic>
        <p:nvPicPr>
          <p:cNvPr id="168" name="Google Shape;168;p3"/>
          <p:cNvPicPr preferRelativeResize="0"/>
          <p:nvPr/>
        </p:nvPicPr>
        <p:blipFill rotWithShape="1">
          <a:blip r:embed="rId9">
            <a:alphaModFix/>
          </a:blip>
          <a:srcRect b="12242" l="51870" r="35256" t="10517"/>
          <a:stretch/>
        </p:blipFill>
        <p:spPr>
          <a:xfrm>
            <a:off x="5465190" y="3409974"/>
            <a:ext cx="872400" cy="938400"/>
          </a:xfrm>
          <a:prstGeom prst="ellipse">
            <a:avLst/>
          </a:prstGeom>
          <a:noFill/>
          <a:ln>
            <a:noFill/>
          </a:ln>
        </p:spPr>
      </p:pic>
      <p:pic>
        <p:nvPicPr>
          <p:cNvPr id="169" name="Google Shape;169;p3"/>
          <p:cNvPicPr preferRelativeResize="0"/>
          <p:nvPr/>
        </p:nvPicPr>
        <p:blipFill rotWithShape="1">
          <a:blip r:embed="rId9">
            <a:alphaModFix/>
          </a:blip>
          <a:srcRect b="43533" l="35539" r="52553" t="38398"/>
          <a:stretch/>
        </p:blipFill>
        <p:spPr>
          <a:xfrm>
            <a:off x="5359027" y="3154385"/>
            <a:ext cx="939540" cy="255589"/>
          </a:xfrm>
          <a:prstGeom prst="rect">
            <a:avLst/>
          </a:prstGeom>
          <a:noFill/>
          <a:ln>
            <a:noFill/>
          </a:ln>
        </p:spPr>
      </p:pic>
      <p:pic>
        <p:nvPicPr>
          <p:cNvPr id="170" name="Google Shape;170;p3"/>
          <p:cNvPicPr preferRelativeResize="0"/>
          <p:nvPr/>
        </p:nvPicPr>
        <p:blipFill rotWithShape="1">
          <a:blip r:embed="rId9">
            <a:alphaModFix/>
          </a:blip>
          <a:srcRect b="23073" l="19013" r="70271" t="21247"/>
          <a:stretch/>
        </p:blipFill>
        <p:spPr>
          <a:xfrm>
            <a:off x="5465191" y="2273469"/>
            <a:ext cx="727224" cy="677488"/>
          </a:xfrm>
          <a:prstGeom prst="rect">
            <a:avLst/>
          </a:prstGeom>
          <a:noFill/>
          <a:ln>
            <a:noFill/>
          </a:ln>
        </p:spPr>
      </p:pic>
      <p:pic>
        <p:nvPicPr>
          <p:cNvPr id="171" name="Google Shape;171;p3"/>
          <p:cNvPicPr preferRelativeResize="0"/>
          <p:nvPr/>
        </p:nvPicPr>
        <p:blipFill rotWithShape="1">
          <a:blip r:embed="rId9">
            <a:alphaModFix/>
          </a:blip>
          <a:srcRect b="41818" l="2423" r="86287" t="40115"/>
          <a:stretch/>
        </p:blipFill>
        <p:spPr>
          <a:xfrm>
            <a:off x="5359017" y="1800473"/>
            <a:ext cx="939551" cy="269567"/>
          </a:xfrm>
          <a:prstGeom prst="rect">
            <a:avLst/>
          </a:prstGeom>
          <a:noFill/>
          <a:ln>
            <a:noFill/>
          </a:ln>
        </p:spPr>
      </p:pic>
      <p:pic>
        <p:nvPicPr>
          <p:cNvPr id="172" name="Google Shape;172;p3"/>
          <p:cNvPicPr preferRelativeResize="0"/>
          <p:nvPr/>
        </p:nvPicPr>
        <p:blipFill rotWithShape="1">
          <a:blip r:embed="rId9">
            <a:alphaModFix/>
          </a:blip>
          <a:srcRect b="22133" l="85966" r="3293" t="20616"/>
          <a:stretch/>
        </p:blipFill>
        <p:spPr>
          <a:xfrm>
            <a:off x="5548639" y="5018661"/>
            <a:ext cx="560100" cy="535500"/>
          </a:xfrm>
          <a:prstGeom prst="ellipse">
            <a:avLst/>
          </a:prstGeom>
          <a:noFill/>
          <a:ln>
            <a:noFill/>
          </a:ln>
        </p:spPr>
      </p:pic>
      <p:pic>
        <p:nvPicPr>
          <p:cNvPr id="173" name="Google Shape;173;p3"/>
          <p:cNvPicPr preferRelativeResize="0"/>
          <p:nvPr/>
        </p:nvPicPr>
        <p:blipFill rotWithShape="1">
          <a:blip r:embed="rId9">
            <a:alphaModFix/>
          </a:blip>
          <a:srcRect b="19824" l="68881" r="20061" t="17814"/>
          <a:stretch/>
        </p:blipFill>
        <p:spPr>
          <a:xfrm>
            <a:off x="5493752" y="4277537"/>
            <a:ext cx="669900" cy="677700"/>
          </a:xfrm>
          <a:prstGeom prst="ellipse">
            <a:avLst/>
          </a:prstGeom>
          <a:noFill/>
          <a:ln>
            <a:noFill/>
          </a:ln>
        </p:spPr>
      </p:pic>
      <p:sp>
        <p:nvSpPr>
          <p:cNvPr id="174" name="Google Shape;174;p3"/>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10">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p3"/>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176" name="Google Shape;176;p3"/>
          <p:cNvPicPr preferRelativeResize="0"/>
          <p:nvPr/>
        </p:nvPicPr>
        <p:blipFill rotWithShape="1">
          <a:blip r:embed="rId11">
            <a:alphaModFix/>
          </a:blip>
          <a:srcRect b="0" l="0" r="0" t="0"/>
          <a:stretch/>
        </p:blipFill>
        <p:spPr>
          <a:xfrm>
            <a:off x="0" y="0"/>
            <a:ext cx="12191999" cy="479768"/>
          </a:xfrm>
          <a:prstGeom prst="rect">
            <a:avLst/>
          </a:prstGeom>
          <a:noFill/>
          <a:ln>
            <a:noFill/>
          </a:ln>
        </p:spPr>
      </p:pic>
      <p:sp>
        <p:nvSpPr>
          <p:cNvPr id="177" name="Google Shape;177;p3"/>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4"/>
          <p:cNvPicPr preferRelativeResize="0"/>
          <p:nvPr/>
        </p:nvPicPr>
        <p:blipFill rotWithShape="1">
          <a:blip r:embed="rId3">
            <a:alphaModFix/>
          </a:blip>
          <a:srcRect b="0" l="0" r="0" t="0"/>
          <a:stretch/>
        </p:blipFill>
        <p:spPr>
          <a:xfrm>
            <a:off x="3014789" y="479775"/>
            <a:ext cx="3240246" cy="2331459"/>
          </a:xfrm>
          <a:prstGeom prst="rect">
            <a:avLst/>
          </a:prstGeom>
          <a:noFill/>
          <a:ln>
            <a:noFill/>
          </a:ln>
        </p:spPr>
      </p:pic>
      <p:pic>
        <p:nvPicPr>
          <p:cNvPr id="184" name="Google Shape;184;p4"/>
          <p:cNvPicPr preferRelativeResize="0"/>
          <p:nvPr/>
        </p:nvPicPr>
        <p:blipFill rotWithShape="1">
          <a:blip r:embed="rId4">
            <a:alphaModFix/>
          </a:blip>
          <a:srcRect b="47473" l="38652" r="38162" t="0"/>
          <a:stretch/>
        </p:blipFill>
        <p:spPr>
          <a:xfrm>
            <a:off x="595013" y="712032"/>
            <a:ext cx="3352800" cy="5809500"/>
          </a:xfrm>
          <a:prstGeom prst="roundRect">
            <a:avLst>
              <a:gd fmla="val 16667" name="adj"/>
            </a:avLst>
          </a:prstGeom>
          <a:noFill/>
          <a:ln>
            <a:noFill/>
          </a:ln>
        </p:spPr>
      </p:pic>
      <p:pic>
        <p:nvPicPr>
          <p:cNvPr id="185" name="Google Shape;185;p4"/>
          <p:cNvPicPr preferRelativeResize="0"/>
          <p:nvPr/>
        </p:nvPicPr>
        <p:blipFill rotWithShape="1">
          <a:blip r:embed="rId5">
            <a:alphaModFix/>
          </a:blip>
          <a:srcRect b="0" l="0" r="0" t="0"/>
          <a:stretch/>
        </p:blipFill>
        <p:spPr>
          <a:xfrm>
            <a:off x="1569023" y="4007890"/>
            <a:ext cx="259428" cy="259428"/>
          </a:xfrm>
          <a:prstGeom prst="rect">
            <a:avLst/>
          </a:prstGeom>
          <a:noFill/>
          <a:ln>
            <a:noFill/>
          </a:ln>
        </p:spPr>
      </p:pic>
      <p:pic>
        <p:nvPicPr>
          <p:cNvPr id="186" name="Google Shape;186;p4"/>
          <p:cNvPicPr preferRelativeResize="0"/>
          <p:nvPr/>
        </p:nvPicPr>
        <p:blipFill rotWithShape="1">
          <a:blip r:embed="rId5">
            <a:alphaModFix/>
          </a:blip>
          <a:srcRect b="0" l="0" r="0" t="0"/>
          <a:stretch/>
        </p:blipFill>
        <p:spPr>
          <a:xfrm>
            <a:off x="1373064" y="4267318"/>
            <a:ext cx="259428" cy="259428"/>
          </a:xfrm>
          <a:prstGeom prst="rect">
            <a:avLst/>
          </a:prstGeom>
          <a:noFill/>
          <a:ln>
            <a:noFill/>
          </a:ln>
        </p:spPr>
      </p:pic>
      <p:pic>
        <p:nvPicPr>
          <p:cNvPr id="187" name="Google Shape;187;p4"/>
          <p:cNvPicPr preferRelativeResize="0"/>
          <p:nvPr/>
        </p:nvPicPr>
        <p:blipFill rotWithShape="1">
          <a:blip r:embed="rId5">
            <a:alphaModFix/>
          </a:blip>
          <a:srcRect b="0" l="0" r="0" t="0"/>
          <a:stretch/>
        </p:blipFill>
        <p:spPr>
          <a:xfrm>
            <a:off x="1519848" y="4136990"/>
            <a:ext cx="259428" cy="259428"/>
          </a:xfrm>
          <a:prstGeom prst="rect">
            <a:avLst/>
          </a:prstGeom>
          <a:noFill/>
          <a:ln>
            <a:noFill/>
          </a:ln>
        </p:spPr>
      </p:pic>
      <p:pic>
        <p:nvPicPr>
          <p:cNvPr id="188" name="Google Shape;188;p4"/>
          <p:cNvPicPr preferRelativeResize="0"/>
          <p:nvPr/>
        </p:nvPicPr>
        <p:blipFill rotWithShape="1">
          <a:blip r:embed="rId5">
            <a:alphaModFix/>
          </a:blip>
          <a:srcRect b="0" l="0" r="0" t="0"/>
          <a:stretch/>
        </p:blipFill>
        <p:spPr>
          <a:xfrm>
            <a:off x="1632492" y="3930506"/>
            <a:ext cx="259428" cy="259428"/>
          </a:xfrm>
          <a:prstGeom prst="rect">
            <a:avLst/>
          </a:prstGeom>
          <a:noFill/>
          <a:ln>
            <a:noFill/>
          </a:ln>
        </p:spPr>
      </p:pic>
      <p:sp>
        <p:nvSpPr>
          <p:cNvPr id="189" name="Google Shape;189;p4"/>
          <p:cNvSpPr txBox="1"/>
          <p:nvPr/>
        </p:nvSpPr>
        <p:spPr>
          <a:xfrm>
            <a:off x="532750" y="1566323"/>
            <a:ext cx="2147400" cy="2542800"/>
          </a:xfrm>
          <a:prstGeom prst="rect">
            <a:avLst/>
          </a:prstGeom>
          <a:noFill/>
          <a:ln>
            <a:noFill/>
          </a:ln>
        </p:spPr>
        <p:txBody>
          <a:bodyPr anchorCtr="0" anchor="t" bIns="91425" lIns="91425" spcFirstLastPara="1" rIns="91425" wrap="square" tIns="91425">
            <a:spAutoFit/>
          </a:bodyPr>
          <a:lstStyle/>
          <a:p>
            <a:pPr indent="-317500" lvl="0" marL="457200" marR="0" rtl="0" algn="just">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Falstad Human rights Center</a:t>
            </a:r>
            <a:endParaRPr b="1" i="0" sz="1400" u="none" cap="none" strike="noStrike">
              <a:solidFill>
                <a:schemeClr val="dk1"/>
              </a:solidFill>
              <a:latin typeface="Calibri"/>
              <a:ea typeface="Calibri"/>
              <a:cs typeface="Calibri"/>
              <a:sym typeface="Calibri"/>
            </a:endParaRPr>
          </a:p>
          <a:p>
            <a:pPr indent="-317500" lvl="0" marL="457200" marR="122885" rtl="0" algn="just">
              <a:lnSpc>
                <a:spcPct val="101834"/>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World Culture United</a:t>
            </a:r>
            <a:endParaRPr b="1"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Kvenna Kunstverk AS</a:t>
            </a:r>
            <a:endParaRPr b="1" i="0" sz="1400" u="none" cap="none" strike="noStrike">
              <a:solidFill>
                <a:schemeClr val="dk1"/>
              </a:solidFill>
              <a:latin typeface="Calibri"/>
              <a:ea typeface="Calibri"/>
              <a:cs typeface="Calibri"/>
              <a:sym typeface="Calibri"/>
            </a:endParaRPr>
          </a:p>
          <a:p>
            <a:pPr indent="-317500" lvl="0" marL="457200" marR="0" rtl="0" algn="just">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ULLDAGA</a:t>
            </a:r>
            <a:endParaRPr b="1" i="0" sz="1400" u="none" cap="none" strike="noStrike">
              <a:solidFill>
                <a:schemeClr val="dk1"/>
              </a:solidFill>
              <a:latin typeface="Calibri"/>
              <a:ea typeface="Calibri"/>
              <a:cs typeface="Calibri"/>
              <a:sym typeface="Calibri"/>
            </a:endParaRPr>
          </a:p>
          <a:p>
            <a:pPr indent="-317500" lvl="0" marL="457200" marR="138125" rtl="0" algn="just">
              <a:lnSpc>
                <a:spcPct val="101626"/>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Stiklestad National Cultural  Center</a:t>
            </a:r>
            <a:endParaRPr b="1" i="0" sz="14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Calibri"/>
              <a:ea typeface="Calibri"/>
              <a:cs typeface="Calibri"/>
              <a:sym typeface="Calibri"/>
            </a:endParaRPr>
          </a:p>
        </p:txBody>
      </p:sp>
      <p:pic>
        <p:nvPicPr>
          <p:cNvPr id="190" name="Google Shape;190;p4"/>
          <p:cNvPicPr preferRelativeResize="0"/>
          <p:nvPr/>
        </p:nvPicPr>
        <p:blipFill rotWithShape="1">
          <a:blip r:embed="rId6">
            <a:alphaModFix/>
          </a:blip>
          <a:srcRect b="0" l="10936" r="0" t="0"/>
          <a:stretch/>
        </p:blipFill>
        <p:spPr>
          <a:xfrm>
            <a:off x="3947905" y="3095339"/>
            <a:ext cx="3051235" cy="3426186"/>
          </a:xfrm>
          <a:prstGeom prst="rect">
            <a:avLst/>
          </a:prstGeom>
          <a:noFill/>
          <a:ln>
            <a:noFill/>
          </a:ln>
        </p:spPr>
      </p:pic>
      <p:pic>
        <p:nvPicPr>
          <p:cNvPr id="191" name="Google Shape;191;p4"/>
          <p:cNvPicPr preferRelativeResize="0"/>
          <p:nvPr/>
        </p:nvPicPr>
        <p:blipFill rotWithShape="1">
          <a:blip r:embed="rId5">
            <a:alphaModFix/>
          </a:blip>
          <a:srcRect b="0" l="0" r="0" t="0"/>
          <a:stretch/>
        </p:blipFill>
        <p:spPr>
          <a:xfrm>
            <a:off x="4690060" y="3906427"/>
            <a:ext cx="259428" cy="259428"/>
          </a:xfrm>
          <a:prstGeom prst="rect">
            <a:avLst/>
          </a:prstGeom>
          <a:noFill/>
          <a:ln>
            <a:noFill/>
          </a:ln>
        </p:spPr>
      </p:pic>
      <p:pic>
        <p:nvPicPr>
          <p:cNvPr id="192" name="Google Shape;192;p4"/>
          <p:cNvPicPr preferRelativeResize="0"/>
          <p:nvPr/>
        </p:nvPicPr>
        <p:blipFill rotWithShape="1">
          <a:blip r:embed="rId5">
            <a:alphaModFix/>
          </a:blip>
          <a:srcRect b="0" l="0" r="0" t="0"/>
          <a:stretch/>
        </p:blipFill>
        <p:spPr>
          <a:xfrm>
            <a:off x="4819160" y="3983091"/>
            <a:ext cx="259428" cy="259428"/>
          </a:xfrm>
          <a:prstGeom prst="rect">
            <a:avLst/>
          </a:prstGeom>
          <a:noFill/>
          <a:ln>
            <a:noFill/>
          </a:ln>
        </p:spPr>
      </p:pic>
      <p:pic>
        <p:nvPicPr>
          <p:cNvPr id="193" name="Google Shape;193;p4"/>
          <p:cNvPicPr preferRelativeResize="0"/>
          <p:nvPr/>
        </p:nvPicPr>
        <p:blipFill rotWithShape="1">
          <a:blip r:embed="rId5">
            <a:alphaModFix/>
          </a:blip>
          <a:srcRect b="0" l="0" r="0" t="0"/>
          <a:stretch/>
        </p:blipFill>
        <p:spPr>
          <a:xfrm>
            <a:off x="4612697" y="3983091"/>
            <a:ext cx="259428" cy="259428"/>
          </a:xfrm>
          <a:prstGeom prst="rect">
            <a:avLst/>
          </a:prstGeom>
          <a:noFill/>
          <a:ln>
            <a:noFill/>
          </a:ln>
        </p:spPr>
      </p:pic>
      <p:sp>
        <p:nvSpPr>
          <p:cNvPr id="194" name="Google Shape;194;p4"/>
          <p:cNvSpPr txBox="1"/>
          <p:nvPr/>
        </p:nvSpPr>
        <p:spPr>
          <a:xfrm>
            <a:off x="5537014" y="3373806"/>
            <a:ext cx="1940100" cy="25431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Leonardo museum of Vinci </a:t>
            </a:r>
            <a:endParaRPr b="1" i="0" sz="1400" u="none" cap="none" strike="noStrike">
              <a:solidFill>
                <a:schemeClr val="dk1"/>
              </a:solidFill>
              <a:latin typeface="Calibri"/>
              <a:ea typeface="Calibri"/>
              <a:cs typeface="Calibri"/>
              <a:sym typeface="Calibri"/>
            </a:endParaRPr>
          </a:p>
          <a:p>
            <a:pPr indent="-317500" lvl="0" marL="457200" marR="174244" rtl="0" algn="l">
              <a:lnSpc>
                <a:spcPct val="101764"/>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Direzione regionale musei  della Toscana</a:t>
            </a:r>
            <a:endParaRPr b="1"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Museo della Grafica</a:t>
            </a:r>
            <a:r>
              <a:rPr b="1" i="0" lang="en-US" sz="1200" u="none" cap="none" strike="noStrike">
                <a:solidFill>
                  <a:schemeClr val="dk1"/>
                </a:solidFill>
                <a:latin typeface="Calibri"/>
                <a:ea typeface="Calibri"/>
                <a:cs typeface="Calibri"/>
                <a:sym typeface="Calibri"/>
              </a:rPr>
              <a:t> </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accent2"/>
              </a:solidFill>
              <a:latin typeface="Calibri"/>
              <a:ea typeface="Calibri"/>
              <a:cs typeface="Calibri"/>
              <a:sym typeface="Calibri"/>
            </a:endParaRPr>
          </a:p>
          <a:p>
            <a:pPr indent="0" lvl="0" marL="0" marR="138125" rtl="0" algn="l">
              <a:lnSpc>
                <a:spcPct val="101626"/>
              </a:lnSpc>
              <a:spcBef>
                <a:spcPts val="0"/>
              </a:spcBef>
              <a:spcAft>
                <a:spcPts val="0"/>
              </a:spcAft>
              <a:buClr>
                <a:srgbClr val="000000"/>
              </a:buClr>
              <a:buSzPts val="1400"/>
              <a:buFont typeface="Arial"/>
              <a:buNone/>
            </a:pPr>
            <a:r>
              <a:t/>
            </a:r>
            <a:endParaRPr b="1" i="0" sz="1400" u="none" cap="none" strike="noStrike">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pic>
        <p:nvPicPr>
          <p:cNvPr id="195" name="Google Shape;195;p4"/>
          <p:cNvPicPr preferRelativeResize="0"/>
          <p:nvPr/>
        </p:nvPicPr>
        <p:blipFill rotWithShape="1">
          <a:blip r:embed="rId5">
            <a:alphaModFix/>
          </a:blip>
          <a:srcRect b="0" l="0" r="0" t="0"/>
          <a:stretch/>
        </p:blipFill>
        <p:spPr>
          <a:xfrm>
            <a:off x="4362693" y="796934"/>
            <a:ext cx="259428" cy="259428"/>
          </a:xfrm>
          <a:prstGeom prst="rect">
            <a:avLst/>
          </a:prstGeom>
          <a:noFill/>
          <a:ln>
            <a:noFill/>
          </a:ln>
        </p:spPr>
      </p:pic>
      <p:pic>
        <p:nvPicPr>
          <p:cNvPr id="196" name="Google Shape;196;p4"/>
          <p:cNvPicPr preferRelativeResize="0"/>
          <p:nvPr/>
        </p:nvPicPr>
        <p:blipFill rotWithShape="1">
          <a:blip r:embed="rId5">
            <a:alphaModFix/>
          </a:blip>
          <a:srcRect b="0" l="0" r="0" t="0"/>
          <a:stretch/>
        </p:blipFill>
        <p:spPr>
          <a:xfrm>
            <a:off x="4291960" y="796934"/>
            <a:ext cx="259428" cy="259428"/>
          </a:xfrm>
          <a:prstGeom prst="rect">
            <a:avLst/>
          </a:prstGeom>
          <a:noFill/>
          <a:ln>
            <a:noFill/>
          </a:ln>
        </p:spPr>
      </p:pic>
      <p:pic>
        <p:nvPicPr>
          <p:cNvPr id="197" name="Google Shape;197;p4"/>
          <p:cNvPicPr preferRelativeResize="0"/>
          <p:nvPr/>
        </p:nvPicPr>
        <p:blipFill rotWithShape="1">
          <a:blip r:embed="rId5">
            <a:alphaModFix/>
          </a:blip>
          <a:srcRect b="0" l="0" r="0" t="0"/>
          <a:stretch/>
        </p:blipFill>
        <p:spPr>
          <a:xfrm>
            <a:off x="4837532" y="1778419"/>
            <a:ext cx="259428" cy="259428"/>
          </a:xfrm>
          <a:prstGeom prst="rect">
            <a:avLst/>
          </a:prstGeom>
          <a:noFill/>
          <a:ln>
            <a:noFill/>
          </a:ln>
        </p:spPr>
      </p:pic>
      <p:pic>
        <p:nvPicPr>
          <p:cNvPr id="198" name="Google Shape;198;p4"/>
          <p:cNvPicPr preferRelativeResize="0"/>
          <p:nvPr/>
        </p:nvPicPr>
        <p:blipFill rotWithShape="1">
          <a:blip r:embed="rId5">
            <a:alphaModFix/>
          </a:blip>
          <a:srcRect b="0" l="0" r="0" t="0"/>
          <a:stretch/>
        </p:blipFill>
        <p:spPr>
          <a:xfrm>
            <a:off x="5277596" y="1680111"/>
            <a:ext cx="259428" cy="259428"/>
          </a:xfrm>
          <a:prstGeom prst="rect">
            <a:avLst/>
          </a:prstGeom>
          <a:noFill/>
          <a:ln>
            <a:noFill/>
          </a:ln>
        </p:spPr>
      </p:pic>
      <p:pic>
        <p:nvPicPr>
          <p:cNvPr id="199" name="Google Shape;199;p4"/>
          <p:cNvPicPr preferRelativeResize="0"/>
          <p:nvPr/>
        </p:nvPicPr>
        <p:blipFill rotWithShape="1">
          <a:blip r:embed="rId7">
            <a:alphaModFix/>
          </a:blip>
          <a:srcRect b="0" l="0" r="0" t="0"/>
          <a:stretch/>
        </p:blipFill>
        <p:spPr>
          <a:xfrm>
            <a:off x="7424560" y="4328247"/>
            <a:ext cx="3476400" cy="2193000"/>
          </a:xfrm>
          <a:prstGeom prst="roundRect">
            <a:avLst>
              <a:gd fmla="val 16667" name="adj"/>
            </a:avLst>
          </a:prstGeom>
          <a:noFill/>
          <a:ln>
            <a:noFill/>
          </a:ln>
        </p:spPr>
      </p:pic>
      <p:pic>
        <p:nvPicPr>
          <p:cNvPr id="200" name="Google Shape;200;p4"/>
          <p:cNvPicPr preferRelativeResize="0"/>
          <p:nvPr/>
        </p:nvPicPr>
        <p:blipFill rotWithShape="1">
          <a:blip r:embed="rId5">
            <a:alphaModFix/>
          </a:blip>
          <a:srcRect b="0" l="0" r="0" t="0"/>
          <a:stretch/>
        </p:blipFill>
        <p:spPr>
          <a:xfrm>
            <a:off x="8861721" y="5726997"/>
            <a:ext cx="262607" cy="262605"/>
          </a:xfrm>
          <a:prstGeom prst="rect">
            <a:avLst/>
          </a:prstGeom>
          <a:noFill/>
          <a:ln>
            <a:noFill/>
          </a:ln>
        </p:spPr>
      </p:pic>
      <p:pic>
        <p:nvPicPr>
          <p:cNvPr id="201" name="Google Shape;201;p4"/>
          <p:cNvPicPr preferRelativeResize="0"/>
          <p:nvPr/>
        </p:nvPicPr>
        <p:blipFill rotWithShape="1">
          <a:blip r:embed="rId5">
            <a:alphaModFix/>
          </a:blip>
          <a:srcRect b="0" l="0" r="0" t="0"/>
          <a:stretch/>
        </p:blipFill>
        <p:spPr>
          <a:xfrm>
            <a:off x="9033173" y="5295171"/>
            <a:ext cx="259429" cy="259428"/>
          </a:xfrm>
          <a:prstGeom prst="rect">
            <a:avLst/>
          </a:prstGeom>
          <a:noFill/>
          <a:ln>
            <a:noFill/>
          </a:ln>
        </p:spPr>
      </p:pic>
      <p:pic>
        <p:nvPicPr>
          <p:cNvPr id="202" name="Google Shape;202;p4"/>
          <p:cNvPicPr preferRelativeResize="0"/>
          <p:nvPr/>
        </p:nvPicPr>
        <p:blipFill rotWithShape="1">
          <a:blip r:embed="rId5">
            <a:alphaModFix/>
          </a:blip>
          <a:srcRect b="0" l="0" r="0" t="0"/>
          <a:stretch/>
        </p:blipFill>
        <p:spPr>
          <a:xfrm>
            <a:off x="8172020" y="5295129"/>
            <a:ext cx="259429" cy="259428"/>
          </a:xfrm>
          <a:prstGeom prst="rect">
            <a:avLst/>
          </a:prstGeom>
          <a:noFill/>
          <a:ln>
            <a:noFill/>
          </a:ln>
        </p:spPr>
      </p:pic>
      <p:pic>
        <p:nvPicPr>
          <p:cNvPr id="203" name="Google Shape;203;p4"/>
          <p:cNvPicPr preferRelativeResize="0"/>
          <p:nvPr/>
        </p:nvPicPr>
        <p:blipFill rotWithShape="1">
          <a:blip r:embed="rId5">
            <a:alphaModFix/>
          </a:blip>
          <a:srcRect b="0" l="0" r="0" t="0"/>
          <a:stretch/>
        </p:blipFill>
        <p:spPr>
          <a:xfrm>
            <a:off x="8095907" y="5295171"/>
            <a:ext cx="259429" cy="259428"/>
          </a:xfrm>
          <a:prstGeom prst="rect">
            <a:avLst/>
          </a:prstGeom>
          <a:noFill/>
          <a:ln>
            <a:noFill/>
          </a:ln>
        </p:spPr>
      </p:pic>
      <p:sp>
        <p:nvSpPr>
          <p:cNvPr id="204" name="Google Shape;204;p4"/>
          <p:cNvSpPr txBox="1"/>
          <p:nvPr/>
        </p:nvSpPr>
        <p:spPr>
          <a:xfrm>
            <a:off x="5986693" y="1432649"/>
            <a:ext cx="2444700" cy="3195300"/>
          </a:xfrm>
          <a:prstGeom prst="rect">
            <a:avLst/>
          </a:prstGeom>
          <a:noFill/>
          <a:ln>
            <a:noFill/>
          </a:ln>
        </p:spPr>
        <p:txBody>
          <a:bodyPr anchorCtr="0" anchor="t" bIns="91425" lIns="91425" spcFirstLastPara="1" rIns="91425" wrap="square" tIns="91425">
            <a:spAutoFit/>
          </a:bodyPr>
          <a:lstStyle/>
          <a:p>
            <a:pPr indent="-317500" lvl="0" marL="457200" marR="150315" rtl="0" algn="l">
              <a:lnSpc>
                <a:spcPct val="101625"/>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Estonian Folk Art and Craft  Union</a:t>
            </a:r>
            <a:endParaRPr b="1"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The Estonian Open Air  </a:t>
            </a:r>
            <a:endParaRPr b="1"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Museum (medium-scale  </a:t>
            </a:r>
            <a:endParaRPr b="1"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museum)</a:t>
            </a:r>
            <a:endParaRPr b="1" i="0" sz="1400" u="none" cap="none" strike="noStrike">
              <a:solidFill>
                <a:schemeClr val="dk1"/>
              </a:solidFill>
              <a:latin typeface="Calibri"/>
              <a:ea typeface="Calibri"/>
              <a:cs typeface="Calibri"/>
              <a:sym typeface="Calibri"/>
            </a:endParaRPr>
          </a:p>
          <a:p>
            <a:pPr indent="-317500" lvl="0" marL="457200" marR="0" rtl="0" algn="l">
              <a:lnSpc>
                <a:spcPct val="100000"/>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MTÜ Loome Sillad </a:t>
            </a:r>
            <a:endParaRPr b="1" i="0" sz="1400" u="none" cap="none" strike="noStrike">
              <a:solidFill>
                <a:schemeClr val="dk1"/>
              </a:solidFill>
              <a:latin typeface="Calibri"/>
              <a:ea typeface="Calibri"/>
              <a:cs typeface="Calibri"/>
              <a:sym typeface="Calibri"/>
            </a:endParaRPr>
          </a:p>
          <a:p>
            <a:pPr indent="-317500" lvl="0" marL="457200" marR="141020" rtl="0" algn="l">
              <a:lnSpc>
                <a:spcPct val="101626"/>
              </a:lnSpc>
              <a:spcBef>
                <a:spcPts val="0"/>
              </a:spcBef>
              <a:spcAft>
                <a:spcPts val="0"/>
              </a:spcAft>
              <a:buClr>
                <a:schemeClr val="dk1"/>
              </a:buClr>
              <a:buSzPts val="1400"/>
              <a:buFont typeface="Calibri"/>
              <a:buAutoNum type="arabicPeriod"/>
            </a:pPr>
            <a:r>
              <a:rPr b="1" i="0" lang="en-US" sz="1400" u="none" cap="none" strike="noStrike">
                <a:solidFill>
                  <a:schemeClr val="dk1"/>
                </a:solidFill>
                <a:latin typeface="Calibri"/>
                <a:ea typeface="Calibri"/>
                <a:cs typeface="Calibri"/>
                <a:sym typeface="Calibri"/>
              </a:rPr>
              <a:t>Estonian National Museum  (medium-scale museum</a:t>
            </a:r>
            <a:endParaRPr b="1" i="0" sz="14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accent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accent2"/>
              </a:solidFill>
              <a:latin typeface="Calibri"/>
              <a:ea typeface="Calibri"/>
              <a:cs typeface="Calibri"/>
              <a:sym typeface="Calibri"/>
            </a:endParaRPr>
          </a:p>
          <a:p>
            <a:pPr indent="0" lvl="0" marL="0" marR="138125" rtl="0" algn="l">
              <a:lnSpc>
                <a:spcPct val="101626"/>
              </a:lnSpc>
              <a:spcBef>
                <a:spcPts val="0"/>
              </a:spcBef>
              <a:spcAft>
                <a:spcPts val="0"/>
              </a:spcAft>
              <a:buClr>
                <a:srgbClr val="000000"/>
              </a:buClr>
              <a:buSzPts val="1400"/>
              <a:buFont typeface="Arial"/>
              <a:buNone/>
            </a:pPr>
            <a:r>
              <a:t/>
            </a:r>
            <a:endParaRPr b="1" i="0" sz="1400" u="none" cap="none" strike="noStrike">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205" name="Google Shape;205;p4"/>
          <p:cNvSpPr txBox="1"/>
          <p:nvPr/>
        </p:nvSpPr>
        <p:spPr>
          <a:xfrm>
            <a:off x="8282050" y="2379085"/>
            <a:ext cx="2640900" cy="3441900"/>
          </a:xfrm>
          <a:prstGeom prst="rect">
            <a:avLst/>
          </a:prstGeom>
          <a:noFill/>
          <a:ln>
            <a:noFill/>
          </a:ln>
        </p:spPr>
        <p:txBody>
          <a:bodyPr anchorCtr="0" anchor="t" bIns="91425" lIns="91425" spcFirstLastPara="1" rIns="91425" wrap="square" tIns="91425">
            <a:spAutoFit/>
          </a:bodyPr>
          <a:lstStyle/>
          <a:p>
            <a:pPr indent="-304800" lvl="0" marL="457200" marR="192836" rtl="0" algn="l">
              <a:lnSpc>
                <a:spcPct val="101626"/>
              </a:lnSpc>
              <a:spcBef>
                <a:spcPts val="0"/>
              </a:spcBef>
              <a:spcAft>
                <a:spcPts val="0"/>
              </a:spcAft>
              <a:buClr>
                <a:schemeClr val="dk1"/>
              </a:buClr>
              <a:buSzPts val="1200"/>
              <a:buFont typeface="Calibri"/>
              <a:buAutoNum type="arabicPeriod"/>
            </a:pPr>
            <a:r>
              <a:rPr b="1" i="0" lang="en-US" sz="1200" u="none" cap="none" strike="noStrike">
                <a:solidFill>
                  <a:schemeClr val="dk1"/>
                </a:solidFill>
                <a:latin typeface="Calibri"/>
                <a:ea typeface="Calibri"/>
                <a:cs typeface="Calibri"/>
                <a:sym typeface="Calibri"/>
              </a:rPr>
              <a:t>Public Library Ivan Vazov,  Plovdiv</a:t>
            </a:r>
            <a:endParaRPr b="1" i="0" sz="1200" u="none" cap="none" strike="noStrike">
              <a:solidFill>
                <a:schemeClr val="dk1"/>
              </a:solidFill>
              <a:latin typeface="Calibri"/>
              <a:ea typeface="Calibri"/>
              <a:cs typeface="Calibri"/>
              <a:sym typeface="Calibri"/>
            </a:endParaRPr>
          </a:p>
          <a:p>
            <a:pPr indent="-304800" lvl="0" marL="457200" marR="125933" rtl="0" algn="l">
              <a:lnSpc>
                <a:spcPct val="101660"/>
              </a:lnSpc>
              <a:spcBef>
                <a:spcPts val="0"/>
              </a:spcBef>
              <a:spcAft>
                <a:spcPts val="0"/>
              </a:spcAft>
              <a:buClr>
                <a:schemeClr val="dk1"/>
              </a:buClr>
              <a:buSzPts val="1200"/>
              <a:buFont typeface="Calibri"/>
              <a:buAutoNum type="arabicPeriod"/>
            </a:pPr>
            <a:r>
              <a:rPr b="1" i="0" lang="en-US" sz="1200" u="none" cap="none" strike="noStrike">
                <a:solidFill>
                  <a:schemeClr val="dk1"/>
                </a:solidFill>
                <a:latin typeface="Calibri"/>
                <a:ea typeface="Calibri"/>
                <a:cs typeface="Calibri"/>
                <a:sym typeface="Calibri"/>
              </a:rPr>
              <a:t>The Regional Centre for the  Safeguarding of Intangible  Cultural Heritage in South Eastern Europe under the  auspices of UNESCO</a:t>
            </a:r>
            <a:endParaRPr b="1"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1" i="0" lang="en-US" sz="1200" u="none" cap="none" strike="noStrike">
                <a:solidFill>
                  <a:schemeClr val="dk1"/>
                </a:solidFill>
                <a:latin typeface="Calibri"/>
                <a:ea typeface="Calibri"/>
                <a:cs typeface="Calibri"/>
                <a:sym typeface="Calibri"/>
              </a:rPr>
              <a:t>CLaDA </a:t>
            </a:r>
            <a:endParaRPr b="1"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1" i="0" lang="en-US" sz="1200" u="none" cap="none" strike="noStrike">
                <a:solidFill>
                  <a:schemeClr val="dk1"/>
                </a:solidFill>
                <a:latin typeface="Calibri"/>
                <a:ea typeface="Calibri"/>
                <a:cs typeface="Calibri"/>
                <a:sym typeface="Calibri"/>
              </a:rPr>
              <a:t>Bulgariana </a:t>
            </a:r>
            <a:endParaRPr b="1"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1" i="0" lang="en-US" sz="1200" u="none" cap="none" strike="noStrike">
                <a:solidFill>
                  <a:schemeClr val="dk1"/>
                </a:solidFill>
                <a:latin typeface="Calibri"/>
                <a:ea typeface="Calibri"/>
                <a:cs typeface="Calibri"/>
                <a:sym typeface="Calibri"/>
              </a:rPr>
              <a:t>National Museum Vasilii  </a:t>
            </a:r>
            <a:endParaRPr b="1"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1" i="0" lang="en-US" sz="1200" u="none" cap="none" strike="noStrike">
                <a:solidFill>
                  <a:schemeClr val="dk1"/>
                </a:solidFill>
                <a:latin typeface="Calibri"/>
                <a:ea typeface="Calibri"/>
                <a:cs typeface="Calibri"/>
                <a:sym typeface="Calibri"/>
              </a:rPr>
              <a:t>Levski, Karlovo</a:t>
            </a:r>
            <a:endParaRPr b="1" i="0" sz="1200" u="none" cap="none" strike="noStrike">
              <a:solidFill>
                <a:schemeClr val="dk1"/>
              </a:solidFill>
              <a:latin typeface="Calibri"/>
              <a:ea typeface="Calibri"/>
              <a:cs typeface="Calibri"/>
              <a:sym typeface="Calibri"/>
            </a:endParaRPr>
          </a:p>
          <a:p>
            <a:pPr indent="-304800" lvl="0" marL="457200" marR="287020" rtl="0" algn="l">
              <a:lnSpc>
                <a:spcPct val="100000"/>
              </a:lnSpc>
              <a:spcBef>
                <a:spcPts val="0"/>
              </a:spcBef>
              <a:spcAft>
                <a:spcPts val="0"/>
              </a:spcAft>
              <a:buClr>
                <a:schemeClr val="dk1"/>
              </a:buClr>
              <a:buSzPts val="1200"/>
              <a:buFont typeface="Calibri"/>
              <a:buAutoNum type="arabicPeriod"/>
            </a:pPr>
            <a:r>
              <a:rPr b="1" i="0" lang="en-US" sz="1200" u="none" cap="none" strike="noStrike">
                <a:solidFill>
                  <a:schemeClr val="dk1"/>
                </a:solidFill>
                <a:latin typeface="Calibri"/>
                <a:ea typeface="Calibri"/>
                <a:cs typeface="Calibri"/>
                <a:sym typeface="Calibri"/>
              </a:rPr>
              <a:t>National Ethnographic  </a:t>
            </a:r>
            <a:endParaRPr b="1" i="0" sz="1200" u="none" cap="none" strike="noStrike">
              <a:solidFill>
                <a:schemeClr val="dk1"/>
              </a:solidFill>
              <a:latin typeface="Calibri"/>
              <a:ea typeface="Calibri"/>
              <a:cs typeface="Calibri"/>
              <a:sym typeface="Calibri"/>
            </a:endParaRPr>
          </a:p>
          <a:p>
            <a:pPr indent="-304800" lvl="0" marL="457200" marR="0" rtl="0" algn="l">
              <a:lnSpc>
                <a:spcPct val="100000"/>
              </a:lnSpc>
              <a:spcBef>
                <a:spcPts val="0"/>
              </a:spcBef>
              <a:spcAft>
                <a:spcPts val="0"/>
              </a:spcAft>
              <a:buClr>
                <a:schemeClr val="dk1"/>
              </a:buClr>
              <a:buSzPts val="1200"/>
              <a:buFont typeface="Calibri"/>
              <a:buAutoNum type="arabicPeriod"/>
            </a:pPr>
            <a:r>
              <a:rPr b="1" i="0" lang="en-US" sz="1200" u="none" cap="none" strike="noStrike">
                <a:solidFill>
                  <a:schemeClr val="dk1"/>
                </a:solidFill>
                <a:latin typeface="Calibri"/>
                <a:ea typeface="Calibri"/>
                <a:cs typeface="Calibri"/>
                <a:sym typeface="Calibri"/>
              </a:rPr>
              <a:t>Museum</a:t>
            </a:r>
            <a:endParaRPr b="1" i="0" sz="12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accent2"/>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00"/>
              <a:buFont typeface="Arial"/>
              <a:buNone/>
            </a:pPr>
            <a:r>
              <a:t/>
            </a:r>
            <a:endParaRPr b="1" i="0" sz="1400" u="none" cap="none" strike="noStrike">
              <a:solidFill>
                <a:schemeClr val="accent2"/>
              </a:solidFill>
              <a:latin typeface="Calibri"/>
              <a:ea typeface="Calibri"/>
              <a:cs typeface="Calibri"/>
              <a:sym typeface="Calibri"/>
            </a:endParaRPr>
          </a:p>
          <a:p>
            <a:pPr indent="0" lvl="0" marL="0" marR="138125" rtl="0" algn="l">
              <a:lnSpc>
                <a:spcPct val="101626"/>
              </a:lnSpc>
              <a:spcBef>
                <a:spcPts val="0"/>
              </a:spcBef>
              <a:spcAft>
                <a:spcPts val="0"/>
              </a:spcAft>
              <a:buClr>
                <a:srgbClr val="000000"/>
              </a:buClr>
              <a:buSzPts val="1400"/>
              <a:buFont typeface="Arial"/>
              <a:buNone/>
            </a:pPr>
            <a:r>
              <a:t/>
            </a:r>
            <a:endParaRPr b="1" i="0" sz="1400" u="none" cap="none" strike="noStrike">
              <a:solidFill>
                <a:schemeClr val="accent2"/>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206" name="Google Shape;206;p4"/>
          <p:cNvSpPr txBox="1"/>
          <p:nvPr/>
        </p:nvSpPr>
        <p:spPr>
          <a:xfrm>
            <a:off x="6255037" y="705827"/>
            <a:ext cx="5462400" cy="860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A5A5A5"/>
              </a:buClr>
              <a:buSzPts val="6000"/>
              <a:buFont typeface="Calibri"/>
              <a:buNone/>
            </a:pPr>
            <a:r>
              <a:rPr b="1" i="0" lang="en-US" sz="3700" u="none" cap="none" strike="noStrike">
                <a:solidFill>
                  <a:srgbClr val="595959"/>
                </a:solidFill>
                <a:latin typeface="Arial"/>
                <a:ea typeface="Arial"/>
                <a:cs typeface="Arial"/>
                <a:sym typeface="Arial"/>
              </a:rPr>
              <a:t>29 Associated partners </a:t>
            </a:r>
            <a:endParaRPr b="1" i="0" sz="2500" u="none" cap="none" strike="noStrike">
              <a:solidFill>
                <a:srgbClr val="595959"/>
              </a:solidFill>
              <a:latin typeface="Arial"/>
              <a:ea typeface="Arial"/>
              <a:cs typeface="Arial"/>
              <a:sym typeface="Arial"/>
            </a:endParaRPr>
          </a:p>
        </p:txBody>
      </p:sp>
      <p:sp>
        <p:nvSpPr>
          <p:cNvPr id="207" name="Google Shape;207;p4"/>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8">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8" name="Google Shape;208;p4"/>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209" name="Google Shape;209;p4"/>
          <p:cNvPicPr preferRelativeResize="0"/>
          <p:nvPr/>
        </p:nvPicPr>
        <p:blipFill rotWithShape="1">
          <a:blip r:embed="rId9">
            <a:alphaModFix/>
          </a:blip>
          <a:srcRect b="0" l="0" r="0" t="0"/>
          <a:stretch/>
        </p:blipFill>
        <p:spPr>
          <a:xfrm>
            <a:off x="0" y="0"/>
            <a:ext cx="12191999" cy="479768"/>
          </a:xfrm>
          <a:prstGeom prst="rect">
            <a:avLst/>
          </a:prstGeom>
          <a:noFill/>
          <a:ln>
            <a:noFill/>
          </a:ln>
        </p:spPr>
      </p:pic>
      <p:sp>
        <p:nvSpPr>
          <p:cNvPr id="210" name="Google Shape;210;p4"/>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5"/>
          <p:cNvSpPr/>
          <p:nvPr/>
        </p:nvSpPr>
        <p:spPr>
          <a:xfrm>
            <a:off x="3653650" y="5416799"/>
            <a:ext cx="2721300" cy="997800"/>
          </a:xfrm>
          <a:prstGeom prst="rect">
            <a:avLst/>
          </a:prstGeom>
          <a:solidFill>
            <a:srgbClr val="59595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4000"/>
              <a:buFont typeface="Calibri"/>
              <a:buNone/>
            </a:pPr>
            <a:r>
              <a:t/>
            </a:r>
            <a:endParaRPr b="1" i="0" sz="4000" u="none" cap="none" strike="noStrike">
              <a:solidFill>
                <a:srgbClr val="FFFFFF"/>
              </a:solidFill>
              <a:latin typeface="Calibri"/>
              <a:ea typeface="Calibri"/>
              <a:cs typeface="Calibri"/>
              <a:sym typeface="Calibri"/>
            </a:endParaRPr>
          </a:p>
        </p:txBody>
      </p:sp>
      <p:sp>
        <p:nvSpPr>
          <p:cNvPr id="216" name="Google Shape;216;p5"/>
          <p:cNvSpPr txBox="1"/>
          <p:nvPr/>
        </p:nvSpPr>
        <p:spPr>
          <a:xfrm flipH="1">
            <a:off x="3028011" y="5959323"/>
            <a:ext cx="2721000" cy="351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3200"/>
              <a:buFont typeface="Arial"/>
              <a:buNone/>
            </a:pPr>
            <a:r>
              <a:rPr b="1" i="0" lang="en-US" sz="4000" u="none" cap="none" strike="noStrike">
                <a:solidFill>
                  <a:srgbClr val="FFFFFF"/>
                </a:solidFill>
                <a:latin typeface="Calibri"/>
                <a:ea typeface="Calibri"/>
                <a:cs typeface="Calibri"/>
                <a:sym typeface="Calibri"/>
              </a:rPr>
              <a:t>         Goals</a:t>
            </a:r>
            <a:br>
              <a:rPr b="0" i="0" lang="en-US" sz="3200" u="none" cap="none" strike="noStrike">
                <a:solidFill>
                  <a:srgbClr val="FFFFFF"/>
                </a:solidFill>
                <a:latin typeface="Calibri"/>
                <a:ea typeface="Calibri"/>
                <a:cs typeface="Calibri"/>
                <a:sym typeface="Calibri"/>
              </a:rPr>
            </a:br>
            <a:endParaRPr b="0" i="0" sz="3000" u="none" cap="none" strike="noStrike">
              <a:solidFill>
                <a:srgbClr val="000000"/>
              </a:solidFill>
              <a:latin typeface="Arial"/>
              <a:ea typeface="Arial"/>
              <a:cs typeface="Arial"/>
              <a:sym typeface="Arial"/>
            </a:endParaRPr>
          </a:p>
        </p:txBody>
      </p:sp>
      <p:sp>
        <p:nvSpPr>
          <p:cNvPr id="217" name="Google Shape;217;p5"/>
          <p:cNvSpPr txBox="1"/>
          <p:nvPr/>
        </p:nvSpPr>
        <p:spPr>
          <a:xfrm>
            <a:off x="6460177" y="1138725"/>
            <a:ext cx="5592148" cy="99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959"/>
              </a:buClr>
              <a:buSzPts val="1800"/>
              <a:buFont typeface="Arial"/>
              <a:buNone/>
            </a:pPr>
            <a:r>
              <a:rPr b="1" i="0" lang="en-US" sz="2900" u="none" cap="none" strike="noStrike">
                <a:solidFill>
                  <a:srgbClr val="595959"/>
                </a:solidFill>
                <a:latin typeface="Arial"/>
                <a:ea typeface="Arial"/>
                <a:cs typeface="Arial"/>
                <a:sym typeface="Arial"/>
              </a:rPr>
              <a:t>Facilitate a meaningful dialogue between HEIs and CHOs.</a:t>
            </a:r>
            <a:endParaRPr b="1" i="0" sz="2500" u="none" cap="none" strike="noStrike">
              <a:solidFill>
                <a:srgbClr val="000000"/>
              </a:solidFill>
              <a:latin typeface="Arial"/>
              <a:ea typeface="Arial"/>
              <a:cs typeface="Arial"/>
              <a:sym typeface="Arial"/>
            </a:endParaRPr>
          </a:p>
        </p:txBody>
      </p:sp>
      <p:sp>
        <p:nvSpPr>
          <p:cNvPr id="218" name="Google Shape;218;p5"/>
          <p:cNvSpPr/>
          <p:nvPr/>
        </p:nvSpPr>
        <p:spPr>
          <a:xfrm flipH="1" rot="10800000">
            <a:off x="7163092" y="4787348"/>
            <a:ext cx="1005900" cy="1005900"/>
          </a:xfrm>
          <a:prstGeom prst="blockArc">
            <a:avLst>
              <a:gd fmla="val 5386251" name="adj1"/>
              <a:gd fmla="val 5355486" name="adj2"/>
              <a:gd fmla="val 21126" name="adj3"/>
            </a:avLst>
          </a:prstGeom>
          <a:solidFill>
            <a:srgbClr val="F4CC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19" name="Google Shape;219;p5"/>
          <p:cNvSpPr txBox="1"/>
          <p:nvPr/>
        </p:nvSpPr>
        <p:spPr>
          <a:xfrm>
            <a:off x="8178575" y="4869050"/>
            <a:ext cx="3755100" cy="99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959"/>
              </a:buClr>
              <a:buSzPts val="1800"/>
              <a:buFont typeface="Arial"/>
              <a:buNone/>
            </a:pPr>
            <a:r>
              <a:rPr b="0" i="0" lang="en-US" sz="2500" u="none" cap="none" strike="noStrike">
                <a:solidFill>
                  <a:srgbClr val="595959"/>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800"/>
              <a:buFont typeface="Arial"/>
              <a:buNone/>
            </a:pPr>
            <a:r>
              <a:rPr b="1" i="0" lang="en-US" sz="2700" u="none" cap="none" strike="noStrike">
                <a:solidFill>
                  <a:srgbClr val="595959"/>
                </a:solidFill>
                <a:latin typeface="Arial"/>
                <a:ea typeface="Arial"/>
                <a:cs typeface="Arial"/>
                <a:sym typeface="Arial"/>
              </a:rPr>
              <a:t>Methodology roadmaps for CHos-HEIs OIPs</a:t>
            </a:r>
            <a:endParaRPr b="1" i="0" sz="23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800"/>
              <a:buFont typeface="Arial"/>
              <a:buNone/>
            </a:pPr>
            <a:r>
              <a:t/>
            </a:r>
            <a:endParaRPr b="1" i="0" sz="2000" u="none" cap="none" strike="noStrike">
              <a:solidFill>
                <a:srgbClr val="595959"/>
              </a:solidFill>
              <a:latin typeface="Arial"/>
              <a:ea typeface="Arial"/>
              <a:cs typeface="Arial"/>
              <a:sym typeface="Arial"/>
            </a:endParaRPr>
          </a:p>
        </p:txBody>
      </p:sp>
      <p:grpSp>
        <p:nvGrpSpPr>
          <p:cNvPr id="220" name="Google Shape;220;p5"/>
          <p:cNvGrpSpPr/>
          <p:nvPr/>
        </p:nvGrpSpPr>
        <p:grpSpPr>
          <a:xfrm>
            <a:off x="3724100" y="3034100"/>
            <a:ext cx="703160" cy="749329"/>
            <a:chOff x="881" y="2333"/>
            <a:chExt cx="323" cy="361"/>
          </a:xfrm>
        </p:grpSpPr>
        <p:sp>
          <p:nvSpPr>
            <p:cNvPr id="221" name="Google Shape;221;p5"/>
            <p:cNvSpPr/>
            <p:nvPr/>
          </p:nvSpPr>
          <p:spPr>
            <a:xfrm>
              <a:off x="1000" y="2470"/>
              <a:ext cx="87" cy="87"/>
            </a:xfrm>
            <a:custGeom>
              <a:rect b="b" l="l" r="r" t="t"/>
              <a:pathLst>
                <a:path extrusionOk="0" h="867" w="867">
                  <a:moveTo>
                    <a:pt x="433" y="118"/>
                  </a:moveTo>
                  <a:lnTo>
                    <a:pt x="387" y="121"/>
                  </a:lnTo>
                  <a:lnTo>
                    <a:pt x="342" y="131"/>
                  </a:lnTo>
                  <a:lnTo>
                    <a:pt x="300" y="148"/>
                  </a:lnTo>
                  <a:lnTo>
                    <a:pt x="262" y="169"/>
                  </a:lnTo>
                  <a:lnTo>
                    <a:pt x="227" y="195"/>
                  </a:lnTo>
                  <a:lnTo>
                    <a:pt x="195" y="227"/>
                  </a:lnTo>
                  <a:lnTo>
                    <a:pt x="168" y="262"/>
                  </a:lnTo>
                  <a:lnTo>
                    <a:pt x="146" y="301"/>
                  </a:lnTo>
                  <a:lnTo>
                    <a:pt x="131" y="343"/>
                  </a:lnTo>
                  <a:lnTo>
                    <a:pt x="121" y="388"/>
                  </a:lnTo>
                  <a:lnTo>
                    <a:pt x="118" y="434"/>
                  </a:lnTo>
                  <a:lnTo>
                    <a:pt x="121" y="481"/>
                  </a:lnTo>
                  <a:lnTo>
                    <a:pt x="131" y="525"/>
                  </a:lnTo>
                  <a:lnTo>
                    <a:pt x="146" y="567"/>
                  </a:lnTo>
                  <a:lnTo>
                    <a:pt x="168" y="607"/>
                  </a:lnTo>
                  <a:lnTo>
                    <a:pt x="195" y="642"/>
                  </a:lnTo>
                  <a:lnTo>
                    <a:pt x="227" y="673"/>
                  </a:lnTo>
                  <a:lnTo>
                    <a:pt x="262" y="699"/>
                  </a:lnTo>
                  <a:lnTo>
                    <a:pt x="300" y="721"/>
                  </a:lnTo>
                  <a:lnTo>
                    <a:pt x="342" y="736"/>
                  </a:lnTo>
                  <a:lnTo>
                    <a:pt x="387" y="747"/>
                  </a:lnTo>
                  <a:lnTo>
                    <a:pt x="433" y="751"/>
                  </a:lnTo>
                  <a:lnTo>
                    <a:pt x="480" y="747"/>
                  </a:lnTo>
                  <a:lnTo>
                    <a:pt x="525" y="736"/>
                  </a:lnTo>
                  <a:lnTo>
                    <a:pt x="567" y="721"/>
                  </a:lnTo>
                  <a:lnTo>
                    <a:pt x="605" y="699"/>
                  </a:lnTo>
                  <a:lnTo>
                    <a:pt x="640" y="673"/>
                  </a:lnTo>
                  <a:lnTo>
                    <a:pt x="672" y="642"/>
                  </a:lnTo>
                  <a:lnTo>
                    <a:pt x="699" y="607"/>
                  </a:lnTo>
                  <a:lnTo>
                    <a:pt x="721" y="567"/>
                  </a:lnTo>
                  <a:lnTo>
                    <a:pt x="736" y="525"/>
                  </a:lnTo>
                  <a:lnTo>
                    <a:pt x="746" y="481"/>
                  </a:lnTo>
                  <a:lnTo>
                    <a:pt x="749" y="434"/>
                  </a:lnTo>
                  <a:lnTo>
                    <a:pt x="746" y="388"/>
                  </a:lnTo>
                  <a:lnTo>
                    <a:pt x="736" y="343"/>
                  </a:lnTo>
                  <a:lnTo>
                    <a:pt x="721" y="301"/>
                  </a:lnTo>
                  <a:lnTo>
                    <a:pt x="699" y="262"/>
                  </a:lnTo>
                  <a:lnTo>
                    <a:pt x="672" y="227"/>
                  </a:lnTo>
                  <a:lnTo>
                    <a:pt x="640" y="195"/>
                  </a:lnTo>
                  <a:lnTo>
                    <a:pt x="605" y="169"/>
                  </a:lnTo>
                  <a:lnTo>
                    <a:pt x="567" y="148"/>
                  </a:lnTo>
                  <a:lnTo>
                    <a:pt x="525" y="131"/>
                  </a:lnTo>
                  <a:lnTo>
                    <a:pt x="480" y="121"/>
                  </a:lnTo>
                  <a:lnTo>
                    <a:pt x="433" y="118"/>
                  </a:lnTo>
                  <a:close/>
                  <a:moveTo>
                    <a:pt x="433" y="0"/>
                  </a:moveTo>
                  <a:lnTo>
                    <a:pt x="487" y="4"/>
                  </a:lnTo>
                  <a:lnTo>
                    <a:pt x="540" y="14"/>
                  </a:lnTo>
                  <a:lnTo>
                    <a:pt x="590" y="30"/>
                  </a:lnTo>
                  <a:lnTo>
                    <a:pt x="637" y="52"/>
                  </a:lnTo>
                  <a:lnTo>
                    <a:pt x="681" y="79"/>
                  </a:lnTo>
                  <a:lnTo>
                    <a:pt x="721" y="110"/>
                  </a:lnTo>
                  <a:lnTo>
                    <a:pt x="757" y="147"/>
                  </a:lnTo>
                  <a:lnTo>
                    <a:pt x="789" y="186"/>
                  </a:lnTo>
                  <a:lnTo>
                    <a:pt x="816" y="230"/>
                  </a:lnTo>
                  <a:lnTo>
                    <a:pt x="837" y="278"/>
                  </a:lnTo>
                  <a:lnTo>
                    <a:pt x="854" y="327"/>
                  </a:lnTo>
                  <a:lnTo>
                    <a:pt x="864" y="380"/>
                  </a:lnTo>
                  <a:lnTo>
                    <a:pt x="867" y="434"/>
                  </a:lnTo>
                  <a:lnTo>
                    <a:pt x="864" y="489"/>
                  </a:lnTo>
                  <a:lnTo>
                    <a:pt x="854" y="541"/>
                  </a:lnTo>
                  <a:lnTo>
                    <a:pt x="837" y="590"/>
                  </a:lnTo>
                  <a:lnTo>
                    <a:pt x="816" y="637"/>
                  </a:lnTo>
                  <a:lnTo>
                    <a:pt x="789" y="681"/>
                  </a:lnTo>
                  <a:lnTo>
                    <a:pt x="757" y="722"/>
                  </a:lnTo>
                  <a:lnTo>
                    <a:pt x="721" y="758"/>
                  </a:lnTo>
                  <a:lnTo>
                    <a:pt x="681" y="789"/>
                  </a:lnTo>
                  <a:lnTo>
                    <a:pt x="637" y="817"/>
                  </a:lnTo>
                  <a:lnTo>
                    <a:pt x="590" y="839"/>
                  </a:lnTo>
                  <a:lnTo>
                    <a:pt x="540" y="854"/>
                  </a:lnTo>
                  <a:lnTo>
                    <a:pt x="487" y="864"/>
                  </a:lnTo>
                  <a:lnTo>
                    <a:pt x="433" y="867"/>
                  </a:lnTo>
                  <a:lnTo>
                    <a:pt x="380" y="864"/>
                  </a:lnTo>
                  <a:lnTo>
                    <a:pt x="327" y="854"/>
                  </a:lnTo>
                  <a:lnTo>
                    <a:pt x="277" y="839"/>
                  </a:lnTo>
                  <a:lnTo>
                    <a:pt x="230" y="817"/>
                  </a:lnTo>
                  <a:lnTo>
                    <a:pt x="186" y="789"/>
                  </a:lnTo>
                  <a:lnTo>
                    <a:pt x="146" y="758"/>
                  </a:lnTo>
                  <a:lnTo>
                    <a:pt x="110" y="722"/>
                  </a:lnTo>
                  <a:lnTo>
                    <a:pt x="78" y="681"/>
                  </a:lnTo>
                  <a:lnTo>
                    <a:pt x="51" y="637"/>
                  </a:lnTo>
                  <a:lnTo>
                    <a:pt x="30" y="590"/>
                  </a:lnTo>
                  <a:lnTo>
                    <a:pt x="13" y="541"/>
                  </a:lnTo>
                  <a:lnTo>
                    <a:pt x="3" y="489"/>
                  </a:lnTo>
                  <a:lnTo>
                    <a:pt x="0" y="434"/>
                  </a:lnTo>
                  <a:lnTo>
                    <a:pt x="3" y="380"/>
                  </a:lnTo>
                  <a:lnTo>
                    <a:pt x="13" y="327"/>
                  </a:lnTo>
                  <a:lnTo>
                    <a:pt x="30" y="278"/>
                  </a:lnTo>
                  <a:lnTo>
                    <a:pt x="51" y="230"/>
                  </a:lnTo>
                  <a:lnTo>
                    <a:pt x="78" y="186"/>
                  </a:lnTo>
                  <a:lnTo>
                    <a:pt x="110" y="147"/>
                  </a:lnTo>
                  <a:lnTo>
                    <a:pt x="146" y="110"/>
                  </a:lnTo>
                  <a:lnTo>
                    <a:pt x="186" y="79"/>
                  </a:lnTo>
                  <a:lnTo>
                    <a:pt x="230" y="52"/>
                  </a:lnTo>
                  <a:lnTo>
                    <a:pt x="277" y="30"/>
                  </a:lnTo>
                  <a:lnTo>
                    <a:pt x="327" y="14"/>
                  </a:lnTo>
                  <a:lnTo>
                    <a:pt x="380" y="4"/>
                  </a:lnTo>
                  <a:lnTo>
                    <a:pt x="433"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2" name="Google Shape;222;p5"/>
            <p:cNvSpPr/>
            <p:nvPr/>
          </p:nvSpPr>
          <p:spPr>
            <a:xfrm>
              <a:off x="1037" y="2495"/>
              <a:ext cx="24" cy="24"/>
            </a:xfrm>
            <a:custGeom>
              <a:rect b="b" l="l" r="r" t="t"/>
              <a:pathLst>
                <a:path extrusionOk="0" h="242" w="242">
                  <a:moveTo>
                    <a:pt x="58" y="0"/>
                  </a:moveTo>
                  <a:lnTo>
                    <a:pt x="91" y="3"/>
                  </a:lnTo>
                  <a:lnTo>
                    <a:pt x="122" y="12"/>
                  </a:lnTo>
                  <a:lnTo>
                    <a:pt x="151" y="25"/>
                  </a:lnTo>
                  <a:lnTo>
                    <a:pt x="176" y="44"/>
                  </a:lnTo>
                  <a:lnTo>
                    <a:pt x="199" y="66"/>
                  </a:lnTo>
                  <a:lnTo>
                    <a:pt x="217" y="91"/>
                  </a:lnTo>
                  <a:lnTo>
                    <a:pt x="230" y="120"/>
                  </a:lnTo>
                  <a:lnTo>
                    <a:pt x="239" y="151"/>
                  </a:lnTo>
                  <a:lnTo>
                    <a:pt x="242" y="184"/>
                  </a:lnTo>
                  <a:lnTo>
                    <a:pt x="239" y="203"/>
                  </a:lnTo>
                  <a:lnTo>
                    <a:pt x="231" y="219"/>
                  </a:lnTo>
                  <a:lnTo>
                    <a:pt x="218" y="231"/>
                  </a:lnTo>
                  <a:lnTo>
                    <a:pt x="201" y="240"/>
                  </a:lnTo>
                  <a:lnTo>
                    <a:pt x="184" y="242"/>
                  </a:lnTo>
                  <a:lnTo>
                    <a:pt x="165" y="240"/>
                  </a:lnTo>
                  <a:lnTo>
                    <a:pt x="149" y="231"/>
                  </a:lnTo>
                  <a:lnTo>
                    <a:pt x="137" y="219"/>
                  </a:lnTo>
                  <a:lnTo>
                    <a:pt x="128" y="203"/>
                  </a:lnTo>
                  <a:lnTo>
                    <a:pt x="124" y="184"/>
                  </a:lnTo>
                  <a:lnTo>
                    <a:pt x="121" y="163"/>
                  </a:lnTo>
                  <a:lnTo>
                    <a:pt x="112" y="145"/>
                  </a:lnTo>
                  <a:lnTo>
                    <a:pt x="98" y="131"/>
                  </a:lnTo>
                  <a:lnTo>
                    <a:pt x="79" y="121"/>
                  </a:lnTo>
                  <a:lnTo>
                    <a:pt x="58" y="118"/>
                  </a:lnTo>
                  <a:lnTo>
                    <a:pt x="40" y="115"/>
                  </a:lnTo>
                  <a:lnTo>
                    <a:pt x="24" y="107"/>
                  </a:lnTo>
                  <a:lnTo>
                    <a:pt x="11" y="94"/>
                  </a:lnTo>
                  <a:lnTo>
                    <a:pt x="2" y="77"/>
                  </a:lnTo>
                  <a:lnTo>
                    <a:pt x="0" y="60"/>
                  </a:lnTo>
                  <a:lnTo>
                    <a:pt x="2" y="41"/>
                  </a:lnTo>
                  <a:lnTo>
                    <a:pt x="11" y="24"/>
                  </a:lnTo>
                  <a:lnTo>
                    <a:pt x="24" y="12"/>
                  </a:lnTo>
                  <a:lnTo>
                    <a:pt x="40" y="3"/>
                  </a:lnTo>
                  <a:lnTo>
                    <a:pt x="58"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sp>
          <p:nvSpPr>
            <p:cNvPr id="223" name="Google Shape;223;p5"/>
            <p:cNvSpPr/>
            <p:nvPr/>
          </p:nvSpPr>
          <p:spPr>
            <a:xfrm>
              <a:off x="881" y="2333"/>
              <a:ext cx="323" cy="361"/>
            </a:xfrm>
            <a:custGeom>
              <a:rect b="b" l="l" r="r" t="t"/>
              <a:pathLst>
                <a:path extrusionOk="0" h="3614" w="3232">
                  <a:moveTo>
                    <a:pt x="2682" y="2802"/>
                  </a:moveTo>
                  <a:lnTo>
                    <a:pt x="2661" y="2806"/>
                  </a:lnTo>
                  <a:lnTo>
                    <a:pt x="2644" y="2816"/>
                  </a:lnTo>
                  <a:lnTo>
                    <a:pt x="2628" y="2830"/>
                  </a:lnTo>
                  <a:lnTo>
                    <a:pt x="2619" y="2847"/>
                  </a:lnTo>
                  <a:lnTo>
                    <a:pt x="2616" y="2868"/>
                  </a:lnTo>
                  <a:lnTo>
                    <a:pt x="2619" y="2889"/>
                  </a:lnTo>
                  <a:lnTo>
                    <a:pt x="2628" y="2908"/>
                  </a:lnTo>
                  <a:lnTo>
                    <a:pt x="2644" y="2922"/>
                  </a:lnTo>
                  <a:lnTo>
                    <a:pt x="2661" y="2932"/>
                  </a:lnTo>
                  <a:lnTo>
                    <a:pt x="2682" y="2935"/>
                  </a:lnTo>
                  <a:lnTo>
                    <a:pt x="2703" y="2932"/>
                  </a:lnTo>
                  <a:lnTo>
                    <a:pt x="2722" y="2922"/>
                  </a:lnTo>
                  <a:lnTo>
                    <a:pt x="2736" y="2908"/>
                  </a:lnTo>
                  <a:lnTo>
                    <a:pt x="2745" y="2889"/>
                  </a:lnTo>
                  <a:lnTo>
                    <a:pt x="2749" y="2868"/>
                  </a:lnTo>
                  <a:lnTo>
                    <a:pt x="2745" y="2847"/>
                  </a:lnTo>
                  <a:lnTo>
                    <a:pt x="2736" y="2830"/>
                  </a:lnTo>
                  <a:lnTo>
                    <a:pt x="2722" y="2816"/>
                  </a:lnTo>
                  <a:lnTo>
                    <a:pt x="2703" y="2806"/>
                  </a:lnTo>
                  <a:lnTo>
                    <a:pt x="2682" y="2802"/>
                  </a:lnTo>
                  <a:close/>
                  <a:moveTo>
                    <a:pt x="1620" y="2645"/>
                  </a:moveTo>
                  <a:lnTo>
                    <a:pt x="1519" y="2690"/>
                  </a:lnTo>
                  <a:lnTo>
                    <a:pt x="1419" y="2731"/>
                  </a:lnTo>
                  <a:lnTo>
                    <a:pt x="1320" y="2768"/>
                  </a:lnTo>
                  <a:lnTo>
                    <a:pt x="1221" y="2802"/>
                  </a:lnTo>
                  <a:lnTo>
                    <a:pt x="1124" y="2832"/>
                  </a:lnTo>
                  <a:lnTo>
                    <a:pt x="1155" y="2930"/>
                  </a:lnTo>
                  <a:lnTo>
                    <a:pt x="1189" y="3022"/>
                  </a:lnTo>
                  <a:lnTo>
                    <a:pt x="1222" y="3102"/>
                  </a:lnTo>
                  <a:lnTo>
                    <a:pt x="1257" y="3174"/>
                  </a:lnTo>
                  <a:lnTo>
                    <a:pt x="1294" y="3239"/>
                  </a:lnTo>
                  <a:lnTo>
                    <a:pt x="1332" y="3298"/>
                  </a:lnTo>
                  <a:lnTo>
                    <a:pt x="1371" y="3350"/>
                  </a:lnTo>
                  <a:lnTo>
                    <a:pt x="1411" y="3394"/>
                  </a:lnTo>
                  <a:lnTo>
                    <a:pt x="1452" y="3430"/>
                  </a:lnTo>
                  <a:lnTo>
                    <a:pt x="1494" y="3459"/>
                  </a:lnTo>
                  <a:lnTo>
                    <a:pt x="1536" y="3480"/>
                  </a:lnTo>
                  <a:lnTo>
                    <a:pt x="1578" y="3493"/>
                  </a:lnTo>
                  <a:lnTo>
                    <a:pt x="1620" y="3498"/>
                  </a:lnTo>
                  <a:lnTo>
                    <a:pt x="1663" y="3493"/>
                  </a:lnTo>
                  <a:lnTo>
                    <a:pt x="1705" y="3480"/>
                  </a:lnTo>
                  <a:lnTo>
                    <a:pt x="1747" y="3459"/>
                  </a:lnTo>
                  <a:lnTo>
                    <a:pt x="1789" y="3430"/>
                  </a:lnTo>
                  <a:lnTo>
                    <a:pt x="1829" y="3394"/>
                  </a:lnTo>
                  <a:lnTo>
                    <a:pt x="1870" y="3350"/>
                  </a:lnTo>
                  <a:lnTo>
                    <a:pt x="1909" y="3298"/>
                  </a:lnTo>
                  <a:lnTo>
                    <a:pt x="1947" y="3239"/>
                  </a:lnTo>
                  <a:lnTo>
                    <a:pt x="1984" y="3174"/>
                  </a:lnTo>
                  <a:lnTo>
                    <a:pt x="2019" y="3102"/>
                  </a:lnTo>
                  <a:lnTo>
                    <a:pt x="2052" y="3022"/>
                  </a:lnTo>
                  <a:lnTo>
                    <a:pt x="2086" y="2929"/>
                  </a:lnTo>
                  <a:lnTo>
                    <a:pt x="2117" y="2831"/>
                  </a:lnTo>
                  <a:lnTo>
                    <a:pt x="2020" y="2801"/>
                  </a:lnTo>
                  <a:lnTo>
                    <a:pt x="1922" y="2768"/>
                  </a:lnTo>
                  <a:lnTo>
                    <a:pt x="1822" y="2731"/>
                  </a:lnTo>
                  <a:lnTo>
                    <a:pt x="1722" y="2690"/>
                  </a:lnTo>
                  <a:lnTo>
                    <a:pt x="1620" y="2645"/>
                  </a:lnTo>
                  <a:close/>
                  <a:moveTo>
                    <a:pt x="2219" y="2313"/>
                  </a:moveTo>
                  <a:lnTo>
                    <a:pt x="2108" y="2384"/>
                  </a:lnTo>
                  <a:lnTo>
                    <a:pt x="1993" y="2453"/>
                  </a:lnTo>
                  <a:lnTo>
                    <a:pt x="1877" y="2517"/>
                  </a:lnTo>
                  <a:lnTo>
                    <a:pt x="1760" y="2579"/>
                  </a:lnTo>
                  <a:lnTo>
                    <a:pt x="1858" y="2619"/>
                  </a:lnTo>
                  <a:lnTo>
                    <a:pt x="1956" y="2656"/>
                  </a:lnTo>
                  <a:lnTo>
                    <a:pt x="2053" y="2689"/>
                  </a:lnTo>
                  <a:lnTo>
                    <a:pt x="2147" y="2719"/>
                  </a:lnTo>
                  <a:lnTo>
                    <a:pt x="2169" y="2622"/>
                  </a:lnTo>
                  <a:lnTo>
                    <a:pt x="2188" y="2522"/>
                  </a:lnTo>
                  <a:lnTo>
                    <a:pt x="2206" y="2418"/>
                  </a:lnTo>
                  <a:lnTo>
                    <a:pt x="2219" y="2313"/>
                  </a:lnTo>
                  <a:close/>
                  <a:moveTo>
                    <a:pt x="1021" y="2313"/>
                  </a:moveTo>
                  <a:lnTo>
                    <a:pt x="1035" y="2418"/>
                  </a:lnTo>
                  <a:lnTo>
                    <a:pt x="1053" y="2522"/>
                  </a:lnTo>
                  <a:lnTo>
                    <a:pt x="1071" y="2622"/>
                  </a:lnTo>
                  <a:lnTo>
                    <a:pt x="1095" y="2719"/>
                  </a:lnTo>
                  <a:lnTo>
                    <a:pt x="1189" y="2689"/>
                  </a:lnTo>
                  <a:lnTo>
                    <a:pt x="1285" y="2656"/>
                  </a:lnTo>
                  <a:lnTo>
                    <a:pt x="1383" y="2620"/>
                  </a:lnTo>
                  <a:lnTo>
                    <a:pt x="1482" y="2579"/>
                  </a:lnTo>
                  <a:lnTo>
                    <a:pt x="1364" y="2517"/>
                  </a:lnTo>
                  <a:lnTo>
                    <a:pt x="1247" y="2453"/>
                  </a:lnTo>
                  <a:lnTo>
                    <a:pt x="1133" y="2384"/>
                  </a:lnTo>
                  <a:lnTo>
                    <a:pt x="1021" y="2313"/>
                  </a:lnTo>
                  <a:close/>
                  <a:moveTo>
                    <a:pt x="184" y="2116"/>
                  </a:moveTo>
                  <a:lnTo>
                    <a:pt x="163" y="2119"/>
                  </a:lnTo>
                  <a:lnTo>
                    <a:pt x="145" y="2128"/>
                  </a:lnTo>
                  <a:lnTo>
                    <a:pt x="131" y="2142"/>
                  </a:lnTo>
                  <a:lnTo>
                    <a:pt x="121" y="2161"/>
                  </a:lnTo>
                  <a:lnTo>
                    <a:pt x="118" y="2182"/>
                  </a:lnTo>
                  <a:lnTo>
                    <a:pt x="121" y="2203"/>
                  </a:lnTo>
                  <a:lnTo>
                    <a:pt x="131" y="2220"/>
                  </a:lnTo>
                  <a:lnTo>
                    <a:pt x="145" y="2236"/>
                  </a:lnTo>
                  <a:lnTo>
                    <a:pt x="163" y="2245"/>
                  </a:lnTo>
                  <a:lnTo>
                    <a:pt x="184" y="2248"/>
                  </a:lnTo>
                  <a:lnTo>
                    <a:pt x="205" y="2245"/>
                  </a:lnTo>
                  <a:lnTo>
                    <a:pt x="223" y="2236"/>
                  </a:lnTo>
                  <a:lnTo>
                    <a:pt x="238" y="2220"/>
                  </a:lnTo>
                  <a:lnTo>
                    <a:pt x="246" y="2203"/>
                  </a:lnTo>
                  <a:lnTo>
                    <a:pt x="251" y="2182"/>
                  </a:lnTo>
                  <a:lnTo>
                    <a:pt x="246" y="2161"/>
                  </a:lnTo>
                  <a:lnTo>
                    <a:pt x="238" y="2142"/>
                  </a:lnTo>
                  <a:lnTo>
                    <a:pt x="223" y="2128"/>
                  </a:lnTo>
                  <a:lnTo>
                    <a:pt x="205" y="2119"/>
                  </a:lnTo>
                  <a:lnTo>
                    <a:pt x="184" y="2116"/>
                  </a:lnTo>
                  <a:close/>
                  <a:moveTo>
                    <a:pt x="485" y="1890"/>
                  </a:moveTo>
                  <a:lnTo>
                    <a:pt x="429" y="1951"/>
                  </a:lnTo>
                  <a:lnTo>
                    <a:pt x="377" y="2010"/>
                  </a:lnTo>
                  <a:lnTo>
                    <a:pt x="330" y="2071"/>
                  </a:lnTo>
                  <a:lnTo>
                    <a:pt x="345" y="2095"/>
                  </a:lnTo>
                  <a:lnTo>
                    <a:pt x="357" y="2123"/>
                  </a:lnTo>
                  <a:lnTo>
                    <a:pt x="365" y="2151"/>
                  </a:lnTo>
                  <a:lnTo>
                    <a:pt x="367" y="2182"/>
                  </a:lnTo>
                  <a:lnTo>
                    <a:pt x="364" y="2215"/>
                  </a:lnTo>
                  <a:lnTo>
                    <a:pt x="356" y="2246"/>
                  </a:lnTo>
                  <a:lnTo>
                    <a:pt x="342" y="2274"/>
                  </a:lnTo>
                  <a:lnTo>
                    <a:pt x="324" y="2300"/>
                  </a:lnTo>
                  <a:lnTo>
                    <a:pt x="302" y="2322"/>
                  </a:lnTo>
                  <a:lnTo>
                    <a:pt x="276" y="2340"/>
                  </a:lnTo>
                  <a:lnTo>
                    <a:pt x="247" y="2354"/>
                  </a:lnTo>
                  <a:lnTo>
                    <a:pt x="217" y="2362"/>
                  </a:lnTo>
                  <a:lnTo>
                    <a:pt x="184" y="2366"/>
                  </a:lnTo>
                  <a:lnTo>
                    <a:pt x="159" y="2363"/>
                  </a:lnTo>
                  <a:lnTo>
                    <a:pt x="148" y="2394"/>
                  </a:lnTo>
                  <a:lnTo>
                    <a:pt x="140" y="2425"/>
                  </a:lnTo>
                  <a:lnTo>
                    <a:pt x="133" y="2458"/>
                  </a:lnTo>
                  <a:lnTo>
                    <a:pt x="128" y="2491"/>
                  </a:lnTo>
                  <a:lnTo>
                    <a:pt x="125" y="2525"/>
                  </a:lnTo>
                  <a:lnTo>
                    <a:pt x="128" y="2558"/>
                  </a:lnTo>
                  <a:lnTo>
                    <a:pt x="133" y="2590"/>
                  </a:lnTo>
                  <a:lnTo>
                    <a:pt x="142" y="2622"/>
                  </a:lnTo>
                  <a:lnTo>
                    <a:pt x="156" y="2652"/>
                  </a:lnTo>
                  <a:lnTo>
                    <a:pt x="177" y="2681"/>
                  </a:lnTo>
                  <a:lnTo>
                    <a:pt x="203" y="2708"/>
                  </a:lnTo>
                  <a:lnTo>
                    <a:pt x="234" y="2732"/>
                  </a:lnTo>
                  <a:lnTo>
                    <a:pt x="269" y="2752"/>
                  </a:lnTo>
                  <a:lnTo>
                    <a:pt x="310" y="2769"/>
                  </a:lnTo>
                  <a:lnTo>
                    <a:pt x="355" y="2783"/>
                  </a:lnTo>
                  <a:lnTo>
                    <a:pt x="405" y="2794"/>
                  </a:lnTo>
                  <a:lnTo>
                    <a:pt x="458" y="2801"/>
                  </a:lnTo>
                  <a:lnTo>
                    <a:pt x="516" y="2806"/>
                  </a:lnTo>
                  <a:lnTo>
                    <a:pt x="577" y="2806"/>
                  </a:lnTo>
                  <a:lnTo>
                    <a:pt x="642" y="2803"/>
                  </a:lnTo>
                  <a:lnTo>
                    <a:pt x="712" y="2798"/>
                  </a:lnTo>
                  <a:lnTo>
                    <a:pt x="783" y="2788"/>
                  </a:lnTo>
                  <a:lnTo>
                    <a:pt x="881" y="2772"/>
                  </a:lnTo>
                  <a:lnTo>
                    <a:pt x="981" y="2748"/>
                  </a:lnTo>
                  <a:lnTo>
                    <a:pt x="958" y="2651"/>
                  </a:lnTo>
                  <a:lnTo>
                    <a:pt x="938" y="2548"/>
                  </a:lnTo>
                  <a:lnTo>
                    <a:pt x="921" y="2444"/>
                  </a:lnTo>
                  <a:lnTo>
                    <a:pt x="906" y="2336"/>
                  </a:lnTo>
                  <a:lnTo>
                    <a:pt x="894" y="2226"/>
                  </a:lnTo>
                  <a:lnTo>
                    <a:pt x="783" y="2145"/>
                  </a:lnTo>
                  <a:lnTo>
                    <a:pt x="678" y="2061"/>
                  </a:lnTo>
                  <a:lnTo>
                    <a:pt x="579" y="1976"/>
                  </a:lnTo>
                  <a:lnTo>
                    <a:pt x="485" y="1890"/>
                  </a:lnTo>
                  <a:close/>
                  <a:moveTo>
                    <a:pt x="2756" y="1890"/>
                  </a:moveTo>
                  <a:lnTo>
                    <a:pt x="2662" y="1976"/>
                  </a:lnTo>
                  <a:lnTo>
                    <a:pt x="2563" y="2061"/>
                  </a:lnTo>
                  <a:lnTo>
                    <a:pt x="2458" y="2145"/>
                  </a:lnTo>
                  <a:lnTo>
                    <a:pt x="2347" y="2226"/>
                  </a:lnTo>
                  <a:lnTo>
                    <a:pt x="2334" y="2336"/>
                  </a:lnTo>
                  <a:lnTo>
                    <a:pt x="2320" y="2444"/>
                  </a:lnTo>
                  <a:lnTo>
                    <a:pt x="2303" y="2548"/>
                  </a:lnTo>
                  <a:lnTo>
                    <a:pt x="2283" y="2651"/>
                  </a:lnTo>
                  <a:lnTo>
                    <a:pt x="2260" y="2748"/>
                  </a:lnTo>
                  <a:lnTo>
                    <a:pt x="2348" y="2768"/>
                  </a:lnTo>
                  <a:lnTo>
                    <a:pt x="2432" y="2784"/>
                  </a:lnTo>
                  <a:lnTo>
                    <a:pt x="2514" y="2796"/>
                  </a:lnTo>
                  <a:lnTo>
                    <a:pt x="2528" y="2769"/>
                  </a:lnTo>
                  <a:lnTo>
                    <a:pt x="2547" y="2745"/>
                  </a:lnTo>
                  <a:lnTo>
                    <a:pt x="2569" y="2725"/>
                  </a:lnTo>
                  <a:lnTo>
                    <a:pt x="2593" y="2709"/>
                  </a:lnTo>
                  <a:lnTo>
                    <a:pt x="2621" y="2696"/>
                  </a:lnTo>
                  <a:lnTo>
                    <a:pt x="2651" y="2688"/>
                  </a:lnTo>
                  <a:lnTo>
                    <a:pt x="2682" y="2686"/>
                  </a:lnTo>
                  <a:lnTo>
                    <a:pt x="2713" y="2688"/>
                  </a:lnTo>
                  <a:lnTo>
                    <a:pt x="2743" y="2696"/>
                  </a:lnTo>
                  <a:lnTo>
                    <a:pt x="2769" y="2708"/>
                  </a:lnTo>
                  <a:lnTo>
                    <a:pt x="2794" y="2723"/>
                  </a:lnTo>
                  <a:lnTo>
                    <a:pt x="2815" y="2743"/>
                  </a:lnTo>
                  <a:lnTo>
                    <a:pt x="2834" y="2766"/>
                  </a:lnTo>
                  <a:lnTo>
                    <a:pt x="2848" y="2791"/>
                  </a:lnTo>
                  <a:lnTo>
                    <a:pt x="2896" y="2780"/>
                  </a:lnTo>
                  <a:lnTo>
                    <a:pt x="2938" y="2766"/>
                  </a:lnTo>
                  <a:lnTo>
                    <a:pt x="2977" y="2750"/>
                  </a:lnTo>
                  <a:lnTo>
                    <a:pt x="3011" y="2730"/>
                  </a:lnTo>
                  <a:lnTo>
                    <a:pt x="3040" y="2707"/>
                  </a:lnTo>
                  <a:lnTo>
                    <a:pt x="3065" y="2680"/>
                  </a:lnTo>
                  <a:lnTo>
                    <a:pt x="3085" y="2652"/>
                  </a:lnTo>
                  <a:lnTo>
                    <a:pt x="3100" y="2620"/>
                  </a:lnTo>
                  <a:lnTo>
                    <a:pt x="3110" y="2583"/>
                  </a:lnTo>
                  <a:lnTo>
                    <a:pt x="3114" y="2546"/>
                  </a:lnTo>
                  <a:lnTo>
                    <a:pt x="3114" y="2504"/>
                  </a:lnTo>
                  <a:lnTo>
                    <a:pt x="3109" y="2461"/>
                  </a:lnTo>
                  <a:lnTo>
                    <a:pt x="3098" y="2415"/>
                  </a:lnTo>
                  <a:lnTo>
                    <a:pt x="3083" y="2367"/>
                  </a:lnTo>
                  <a:lnTo>
                    <a:pt x="3063" y="2317"/>
                  </a:lnTo>
                  <a:lnTo>
                    <a:pt x="3037" y="2264"/>
                  </a:lnTo>
                  <a:lnTo>
                    <a:pt x="3008" y="2212"/>
                  </a:lnTo>
                  <a:lnTo>
                    <a:pt x="2973" y="2156"/>
                  </a:lnTo>
                  <a:lnTo>
                    <a:pt x="2933" y="2099"/>
                  </a:lnTo>
                  <a:lnTo>
                    <a:pt x="2889" y="2041"/>
                  </a:lnTo>
                  <a:lnTo>
                    <a:pt x="2825" y="1965"/>
                  </a:lnTo>
                  <a:lnTo>
                    <a:pt x="2756" y="1890"/>
                  </a:lnTo>
                  <a:close/>
                  <a:moveTo>
                    <a:pt x="882" y="1542"/>
                  </a:moveTo>
                  <a:lnTo>
                    <a:pt x="771" y="1629"/>
                  </a:lnTo>
                  <a:lnTo>
                    <a:pt x="666" y="1718"/>
                  </a:lnTo>
                  <a:lnTo>
                    <a:pt x="568" y="1808"/>
                  </a:lnTo>
                  <a:lnTo>
                    <a:pt x="666" y="1897"/>
                  </a:lnTo>
                  <a:lnTo>
                    <a:pt x="771" y="1986"/>
                  </a:lnTo>
                  <a:lnTo>
                    <a:pt x="882" y="2073"/>
                  </a:lnTo>
                  <a:lnTo>
                    <a:pt x="877" y="1941"/>
                  </a:lnTo>
                  <a:lnTo>
                    <a:pt x="875" y="1807"/>
                  </a:lnTo>
                  <a:lnTo>
                    <a:pt x="877" y="1674"/>
                  </a:lnTo>
                  <a:lnTo>
                    <a:pt x="882" y="1542"/>
                  </a:lnTo>
                  <a:close/>
                  <a:moveTo>
                    <a:pt x="2359" y="1542"/>
                  </a:moveTo>
                  <a:lnTo>
                    <a:pt x="2364" y="1674"/>
                  </a:lnTo>
                  <a:lnTo>
                    <a:pt x="2366" y="1807"/>
                  </a:lnTo>
                  <a:lnTo>
                    <a:pt x="2364" y="1941"/>
                  </a:lnTo>
                  <a:lnTo>
                    <a:pt x="2359" y="2073"/>
                  </a:lnTo>
                  <a:lnTo>
                    <a:pt x="2470" y="1986"/>
                  </a:lnTo>
                  <a:lnTo>
                    <a:pt x="2575" y="1897"/>
                  </a:lnTo>
                  <a:lnTo>
                    <a:pt x="2673" y="1807"/>
                  </a:lnTo>
                  <a:lnTo>
                    <a:pt x="2575" y="1717"/>
                  </a:lnTo>
                  <a:lnTo>
                    <a:pt x="2470" y="1629"/>
                  </a:lnTo>
                  <a:lnTo>
                    <a:pt x="2359" y="1542"/>
                  </a:lnTo>
                  <a:close/>
                  <a:moveTo>
                    <a:pt x="1620" y="1098"/>
                  </a:moveTo>
                  <a:lnTo>
                    <a:pt x="1516" y="1149"/>
                  </a:lnTo>
                  <a:lnTo>
                    <a:pt x="1411" y="1204"/>
                  </a:lnTo>
                  <a:lnTo>
                    <a:pt x="1306" y="1262"/>
                  </a:lnTo>
                  <a:lnTo>
                    <a:pt x="1203" y="1324"/>
                  </a:lnTo>
                  <a:lnTo>
                    <a:pt x="1103" y="1388"/>
                  </a:lnTo>
                  <a:lnTo>
                    <a:pt x="1007" y="1453"/>
                  </a:lnTo>
                  <a:lnTo>
                    <a:pt x="999" y="1569"/>
                  </a:lnTo>
                  <a:lnTo>
                    <a:pt x="993" y="1687"/>
                  </a:lnTo>
                  <a:lnTo>
                    <a:pt x="992" y="1807"/>
                  </a:lnTo>
                  <a:lnTo>
                    <a:pt x="993" y="1927"/>
                  </a:lnTo>
                  <a:lnTo>
                    <a:pt x="999" y="2046"/>
                  </a:lnTo>
                  <a:lnTo>
                    <a:pt x="1007" y="2162"/>
                  </a:lnTo>
                  <a:lnTo>
                    <a:pt x="1103" y="2227"/>
                  </a:lnTo>
                  <a:lnTo>
                    <a:pt x="1203" y="2290"/>
                  </a:lnTo>
                  <a:lnTo>
                    <a:pt x="1306" y="2351"/>
                  </a:lnTo>
                  <a:lnTo>
                    <a:pt x="1410" y="2410"/>
                  </a:lnTo>
                  <a:lnTo>
                    <a:pt x="1516" y="2465"/>
                  </a:lnTo>
                  <a:lnTo>
                    <a:pt x="1620" y="2516"/>
                  </a:lnTo>
                  <a:lnTo>
                    <a:pt x="1725" y="2465"/>
                  </a:lnTo>
                  <a:lnTo>
                    <a:pt x="1831" y="2410"/>
                  </a:lnTo>
                  <a:lnTo>
                    <a:pt x="1935" y="2351"/>
                  </a:lnTo>
                  <a:lnTo>
                    <a:pt x="2037" y="2290"/>
                  </a:lnTo>
                  <a:lnTo>
                    <a:pt x="2138" y="2227"/>
                  </a:lnTo>
                  <a:lnTo>
                    <a:pt x="2234" y="2162"/>
                  </a:lnTo>
                  <a:lnTo>
                    <a:pt x="2242" y="2046"/>
                  </a:lnTo>
                  <a:lnTo>
                    <a:pt x="2248" y="1927"/>
                  </a:lnTo>
                  <a:lnTo>
                    <a:pt x="2249" y="1807"/>
                  </a:lnTo>
                  <a:lnTo>
                    <a:pt x="2248" y="1687"/>
                  </a:lnTo>
                  <a:lnTo>
                    <a:pt x="2242" y="1569"/>
                  </a:lnTo>
                  <a:lnTo>
                    <a:pt x="2234" y="1453"/>
                  </a:lnTo>
                  <a:lnTo>
                    <a:pt x="2138" y="1388"/>
                  </a:lnTo>
                  <a:lnTo>
                    <a:pt x="2037" y="1324"/>
                  </a:lnTo>
                  <a:lnTo>
                    <a:pt x="1935" y="1262"/>
                  </a:lnTo>
                  <a:lnTo>
                    <a:pt x="1829" y="1204"/>
                  </a:lnTo>
                  <a:lnTo>
                    <a:pt x="1725" y="1149"/>
                  </a:lnTo>
                  <a:lnTo>
                    <a:pt x="1620" y="1098"/>
                  </a:lnTo>
                  <a:close/>
                  <a:moveTo>
                    <a:pt x="2146" y="896"/>
                  </a:moveTo>
                  <a:lnTo>
                    <a:pt x="2052" y="925"/>
                  </a:lnTo>
                  <a:lnTo>
                    <a:pt x="1956" y="958"/>
                  </a:lnTo>
                  <a:lnTo>
                    <a:pt x="1858" y="995"/>
                  </a:lnTo>
                  <a:lnTo>
                    <a:pt x="1759" y="1036"/>
                  </a:lnTo>
                  <a:lnTo>
                    <a:pt x="1877" y="1096"/>
                  </a:lnTo>
                  <a:lnTo>
                    <a:pt x="1993" y="1161"/>
                  </a:lnTo>
                  <a:lnTo>
                    <a:pt x="2108" y="1230"/>
                  </a:lnTo>
                  <a:lnTo>
                    <a:pt x="2219" y="1301"/>
                  </a:lnTo>
                  <a:lnTo>
                    <a:pt x="2205" y="1195"/>
                  </a:lnTo>
                  <a:lnTo>
                    <a:pt x="2188" y="1092"/>
                  </a:lnTo>
                  <a:lnTo>
                    <a:pt x="2168" y="992"/>
                  </a:lnTo>
                  <a:lnTo>
                    <a:pt x="2146" y="896"/>
                  </a:lnTo>
                  <a:close/>
                  <a:moveTo>
                    <a:pt x="1095" y="896"/>
                  </a:moveTo>
                  <a:lnTo>
                    <a:pt x="1071" y="993"/>
                  </a:lnTo>
                  <a:lnTo>
                    <a:pt x="1053" y="1092"/>
                  </a:lnTo>
                  <a:lnTo>
                    <a:pt x="1035" y="1195"/>
                  </a:lnTo>
                  <a:lnTo>
                    <a:pt x="1021" y="1301"/>
                  </a:lnTo>
                  <a:lnTo>
                    <a:pt x="1133" y="1230"/>
                  </a:lnTo>
                  <a:lnTo>
                    <a:pt x="1247" y="1161"/>
                  </a:lnTo>
                  <a:lnTo>
                    <a:pt x="1364" y="1096"/>
                  </a:lnTo>
                  <a:lnTo>
                    <a:pt x="1482" y="1036"/>
                  </a:lnTo>
                  <a:lnTo>
                    <a:pt x="1383" y="995"/>
                  </a:lnTo>
                  <a:lnTo>
                    <a:pt x="1285" y="958"/>
                  </a:lnTo>
                  <a:lnTo>
                    <a:pt x="1189" y="925"/>
                  </a:lnTo>
                  <a:lnTo>
                    <a:pt x="1095" y="896"/>
                  </a:lnTo>
                  <a:close/>
                  <a:moveTo>
                    <a:pt x="577" y="808"/>
                  </a:moveTo>
                  <a:lnTo>
                    <a:pt x="516" y="809"/>
                  </a:lnTo>
                  <a:lnTo>
                    <a:pt x="458" y="814"/>
                  </a:lnTo>
                  <a:lnTo>
                    <a:pt x="404" y="820"/>
                  </a:lnTo>
                  <a:lnTo>
                    <a:pt x="355" y="831"/>
                  </a:lnTo>
                  <a:lnTo>
                    <a:pt x="310" y="845"/>
                  </a:lnTo>
                  <a:lnTo>
                    <a:pt x="269" y="862"/>
                  </a:lnTo>
                  <a:lnTo>
                    <a:pt x="234" y="883"/>
                  </a:lnTo>
                  <a:lnTo>
                    <a:pt x="203" y="906"/>
                  </a:lnTo>
                  <a:lnTo>
                    <a:pt x="177" y="932"/>
                  </a:lnTo>
                  <a:lnTo>
                    <a:pt x="156" y="962"/>
                  </a:lnTo>
                  <a:lnTo>
                    <a:pt x="141" y="995"/>
                  </a:lnTo>
                  <a:lnTo>
                    <a:pt x="131" y="1030"/>
                  </a:lnTo>
                  <a:lnTo>
                    <a:pt x="126" y="1069"/>
                  </a:lnTo>
                  <a:lnTo>
                    <a:pt x="126" y="1109"/>
                  </a:lnTo>
                  <a:lnTo>
                    <a:pt x="132" y="1153"/>
                  </a:lnTo>
                  <a:lnTo>
                    <a:pt x="143" y="1200"/>
                  </a:lnTo>
                  <a:lnTo>
                    <a:pt x="158" y="1247"/>
                  </a:lnTo>
                  <a:lnTo>
                    <a:pt x="178" y="1298"/>
                  </a:lnTo>
                  <a:lnTo>
                    <a:pt x="203" y="1349"/>
                  </a:lnTo>
                  <a:lnTo>
                    <a:pt x="233" y="1403"/>
                  </a:lnTo>
                  <a:lnTo>
                    <a:pt x="268" y="1458"/>
                  </a:lnTo>
                  <a:lnTo>
                    <a:pt x="308" y="1515"/>
                  </a:lnTo>
                  <a:lnTo>
                    <a:pt x="352" y="1573"/>
                  </a:lnTo>
                  <a:lnTo>
                    <a:pt x="416" y="1648"/>
                  </a:lnTo>
                  <a:lnTo>
                    <a:pt x="485" y="1724"/>
                  </a:lnTo>
                  <a:lnTo>
                    <a:pt x="579" y="1639"/>
                  </a:lnTo>
                  <a:lnTo>
                    <a:pt x="679" y="1554"/>
                  </a:lnTo>
                  <a:lnTo>
                    <a:pt x="783" y="1470"/>
                  </a:lnTo>
                  <a:lnTo>
                    <a:pt x="894" y="1389"/>
                  </a:lnTo>
                  <a:lnTo>
                    <a:pt x="906" y="1279"/>
                  </a:lnTo>
                  <a:lnTo>
                    <a:pt x="921" y="1171"/>
                  </a:lnTo>
                  <a:lnTo>
                    <a:pt x="938" y="1065"/>
                  </a:lnTo>
                  <a:lnTo>
                    <a:pt x="958" y="964"/>
                  </a:lnTo>
                  <a:lnTo>
                    <a:pt x="981" y="865"/>
                  </a:lnTo>
                  <a:lnTo>
                    <a:pt x="881" y="843"/>
                  </a:lnTo>
                  <a:lnTo>
                    <a:pt x="783" y="826"/>
                  </a:lnTo>
                  <a:lnTo>
                    <a:pt x="712" y="817"/>
                  </a:lnTo>
                  <a:lnTo>
                    <a:pt x="642" y="810"/>
                  </a:lnTo>
                  <a:lnTo>
                    <a:pt x="577" y="808"/>
                  </a:lnTo>
                  <a:close/>
                  <a:moveTo>
                    <a:pt x="2663" y="808"/>
                  </a:moveTo>
                  <a:lnTo>
                    <a:pt x="2599" y="810"/>
                  </a:lnTo>
                  <a:lnTo>
                    <a:pt x="2529" y="817"/>
                  </a:lnTo>
                  <a:lnTo>
                    <a:pt x="2458" y="826"/>
                  </a:lnTo>
                  <a:lnTo>
                    <a:pt x="2360" y="843"/>
                  </a:lnTo>
                  <a:lnTo>
                    <a:pt x="2260" y="865"/>
                  </a:lnTo>
                  <a:lnTo>
                    <a:pt x="2282" y="964"/>
                  </a:lnTo>
                  <a:lnTo>
                    <a:pt x="2301" y="1065"/>
                  </a:lnTo>
                  <a:lnTo>
                    <a:pt x="2319" y="1170"/>
                  </a:lnTo>
                  <a:lnTo>
                    <a:pt x="2334" y="1278"/>
                  </a:lnTo>
                  <a:lnTo>
                    <a:pt x="2347" y="1388"/>
                  </a:lnTo>
                  <a:lnTo>
                    <a:pt x="2458" y="1469"/>
                  </a:lnTo>
                  <a:lnTo>
                    <a:pt x="2563" y="1553"/>
                  </a:lnTo>
                  <a:lnTo>
                    <a:pt x="2662" y="1639"/>
                  </a:lnTo>
                  <a:lnTo>
                    <a:pt x="2756" y="1724"/>
                  </a:lnTo>
                  <a:lnTo>
                    <a:pt x="2825" y="1648"/>
                  </a:lnTo>
                  <a:lnTo>
                    <a:pt x="2889" y="1573"/>
                  </a:lnTo>
                  <a:lnTo>
                    <a:pt x="2933" y="1515"/>
                  </a:lnTo>
                  <a:lnTo>
                    <a:pt x="2973" y="1458"/>
                  </a:lnTo>
                  <a:lnTo>
                    <a:pt x="3008" y="1403"/>
                  </a:lnTo>
                  <a:lnTo>
                    <a:pt x="3037" y="1349"/>
                  </a:lnTo>
                  <a:lnTo>
                    <a:pt x="3063" y="1298"/>
                  </a:lnTo>
                  <a:lnTo>
                    <a:pt x="3083" y="1247"/>
                  </a:lnTo>
                  <a:lnTo>
                    <a:pt x="3098" y="1200"/>
                  </a:lnTo>
                  <a:lnTo>
                    <a:pt x="3109" y="1153"/>
                  </a:lnTo>
                  <a:lnTo>
                    <a:pt x="3114" y="1109"/>
                  </a:lnTo>
                  <a:lnTo>
                    <a:pt x="3114" y="1069"/>
                  </a:lnTo>
                  <a:lnTo>
                    <a:pt x="3110" y="1030"/>
                  </a:lnTo>
                  <a:lnTo>
                    <a:pt x="3100" y="995"/>
                  </a:lnTo>
                  <a:lnTo>
                    <a:pt x="3085" y="962"/>
                  </a:lnTo>
                  <a:lnTo>
                    <a:pt x="3064" y="932"/>
                  </a:lnTo>
                  <a:lnTo>
                    <a:pt x="3037" y="906"/>
                  </a:lnTo>
                  <a:lnTo>
                    <a:pt x="3007" y="883"/>
                  </a:lnTo>
                  <a:lnTo>
                    <a:pt x="2971" y="862"/>
                  </a:lnTo>
                  <a:lnTo>
                    <a:pt x="2931" y="845"/>
                  </a:lnTo>
                  <a:lnTo>
                    <a:pt x="2886" y="831"/>
                  </a:lnTo>
                  <a:lnTo>
                    <a:pt x="2836" y="820"/>
                  </a:lnTo>
                  <a:lnTo>
                    <a:pt x="2783" y="814"/>
                  </a:lnTo>
                  <a:lnTo>
                    <a:pt x="2725" y="809"/>
                  </a:lnTo>
                  <a:lnTo>
                    <a:pt x="2663" y="808"/>
                  </a:lnTo>
                  <a:close/>
                  <a:moveTo>
                    <a:pt x="1933" y="180"/>
                  </a:moveTo>
                  <a:lnTo>
                    <a:pt x="1912" y="183"/>
                  </a:lnTo>
                  <a:lnTo>
                    <a:pt x="1893" y="192"/>
                  </a:lnTo>
                  <a:lnTo>
                    <a:pt x="1879" y="206"/>
                  </a:lnTo>
                  <a:lnTo>
                    <a:pt x="1870" y="225"/>
                  </a:lnTo>
                  <a:lnTo>
                    <a:pt x="1867" y="246"/>
                  </a:lnTo>
                  <a:lnTo>
                    <a:pt x="1870" y="267"/>
                  </a:lnTo>
                  <a:lnTo>
                    <a:pt x="1879" y="284"/>
                  </a:lnTo>
                  <a:lnTo>
                    <a:pt x="1893" y="300"/>
                  </a:lnTo>
                  <a:lnTo>
                    <a:pt x="1912" y="309"/>
                  </a:lnTo>
                  <a:lnTo>
                    <a:pt x="1933" y="312"/>
                  </a:lnTo>
                  <a:lnTo>
                    <a:pt x="1954" y="309"/>
                  </a:lnTo>
                  <a:lnTo>
                    <a:pt x="1971" y="300"/>
                  </a:lnTo>
                  <a:lnTo>
                    <a:pt x="1987" y="284"/>
                  </a:lnTo>
                  <a:lnTo>
                    <a:pt x="1996" y="267"/>
                  </a:lnTo>
                  <a:lnTo>
                    <a:pt x="1999" y="246"/>
                  </a:lnTo>
                  <a:lnTo>
                    <a:pt x="1996" y="225"/>
                  </a:lnTo>
                  <a:lnTo>
                    <a:pt x="1987" y="206"/>
                  </a:lnTo>
                  <a:lnTo>
                    <a:pt x="1971" y="192"/>
                  </a:lnTo>
                  <a:lnTo>
                    <a:pt x="1954" y="183"/>
                  </a:lnTo>
                  <a:lnTo>
                    <a:pt x="1933" y="180"/>
                  </a:lnTo>
                  <a:close/>
                  <a:moveTo>
                    <a:pt x="1620" y="117"/>
                  </a:moveTo>
                  <a:lnTo>
                    <a:pt x="1578" y="122"/>
                  </a:lnTo>
                  <a:lnTo>
                    <a:pt x="1536" y="134"/>
                  </a:lnTo>
                  <a:lnTo>
                    <a:pt x="1494" y="155"/>
                  </a:lnTo>
                  <a:lnTo>
                    <a:pt x="1452" y="183"/>
                  </a:lnTo>
                  <a:lnTo>
                    <a:pt x="1411" y="221"/>
                  </a:lnTo>
                  <a:lnTo>
                    <a:pt x="1371" y="265"/>
                  </a:lnTo>
                  <a:lnTo>
                    <a:pt x="1332" y="316"/>
                  </a:lnTo>
                  <a:lnTo>
                    <a:pt x="1294" y="375"/>
                  </a:lnTo>
                  <a:lnTo>
                    <a:pt x="1257" y="441"/>
                  </a:lnTo>
                  <a:lnTo>
                    <a:pt x="1222" y="513"/>
                  </a:lnTo>
                  <a:lnTo>
                    <a:pt x="1189" y="592"/>
                  </a:lnTo>
                  <a:lnTo>
                    <a:pt x="1155" y="685"/>
                  </a:lnTo>
                  <a:lnTo>
                    <a:pt x="1124" y="783"/>
                  </a:lnTo>
                  <a:lnTo>
                    <a:pt x="1221" y="812"/>
                  </a:lnTo>
                  <a:lnTo>
                    <a:pt x="1319" y="845"/>
                  </a:lnTo>
                  <a:lnTo>
                    <a:pt x="1419" y="883"/>
                  </a:lnTo>
                  <a:lnTo>
                    <a:pt x="1519" y="925"/>
                  </a:lnTo>
                  <a:lnTo>
                    <a:pt x="1620" y="969"/>
                  </a:lnTo>
                  <a:lnTo>
                    <a:pt x="1722" y="925"/>
                  </a:lnTo>
                  <a:lnTo>
                    <a:pt x="1822" y="883"/>
                  </a:lnTo>
                  <a:lnTo>
                    <a:pt x="1922" y="845"/>
                  </a:lnTo>
                  <a:lnTo>
                    <a:pt x="2020" y="812"/>
                  </a:lnTo>
                  <a:lnTo>
                    <a:pt x="2117" y="783"/>
                  </a:lnTo>
                  <a:lnTo>
                    <a:pt x="2091" y="704"/>
                  </a:lnTo>
                  <a:lnTo>
                    <a:pt x="2065" y="628"/>
                  </a:lnTo>
                  <a:lnTo>
                    <a:pt x="2037" y="555"/>
                  </a:lnTo>
                  <a:lnTo>
                    <a:pt x="2007" y="488"/>
                  </a:lnTo>
                  <a:lnTo>
                    <a:pt x="1975" y="424"/>
                  </a:lnTo>
                  <a:lnTo>
                    <a:pt x="1954" y="427"/>
                  </a:lnTo>
                  <a:lnTo>
                    <a:pt x="1933" y="430"/>
                  </a:lnTo>
                  <a:lnTo>
                    <a:pt x="1900" y="426"/>
                  </a:lnTo>
                  <a:lnTo>
                    <a:pt x="1869" y="418"/>
                  </a:lnTo>
                  <a:lnTo>
                    <a:pt x="1840" y="404"/>
                  </a:lnTo>
                  <a:lnTo>
                    <a:pt x="1814" y="386"/>
                  </a:lnTo>
                  <a:lnTo>
                    <a:pt x="1792" y="364"/>
                  </a:lnTo>
                  <a:lnTo>
                    <a:pt x="1774" y="338"/>
                  </a:lnTo>
                  <a:lnTo>
                    <a:pt x="1761" y="310"/>
                  </a:lnTo>
                  <a:lnTo>
                    <a:pt x="1752" y="279"/>
                  </a:lnTo>
                  <a:lnTo>
                    <a:pt x="1749" y="246"/>
                  </a:lnTo>
                  <a:lnTo>
                    <a:pt x="1751" y="218"/>
                  </a:lnTo>
                  <a:lnTo>
                    <a:pt x="1757" y="192"/>
                  </a:lnTo>
                  <a:lnTo>
                    <a:pt x="1767" y="168"/>
                  </a:lnTo>
                  <a:lnTo>
                    <a:pt x="1730" y="146"/>
                  </a:lnTo>
                  <a:lnTo>
                    <a:pt x="1694" y="129"/>
                  </a:lnTo>
                  <a:lnTo>
                    <a:pt x="1657" y="121"/>
                  </a:lnTo>
                  <a:lnTo>
                    <a:pt x="1620" y="117"/>
                  </a:lnTo>
                  <a:close/>
                  <a:moveTo>
                    <a:pt x="1620" y="0"/>
                  </a:moveTo>
                  <a:lnTo>
                    <a:pt x="1668" y="3"/>
                  </a:lnTo>
                  <a:lnTo>
                    <a:pt x="1714" y="13"/>
                  </a:lnTo>
                  <a:lnTo>
                    <a:pt x="1760" y="29"/>
                  </a:lnTo>
                  <a:lnTo>
                    <a:pt x="1805" y="53"/>
                  </a:lnTo>
                  <a:lnTo>
                    <a:pt x="1849" y="82"/>
                  </a:lnTo>
                  <a:lnTo>
                    <a:pt x="1876" y="71"/>
                  </a:lnTo>
                  <a:lnTo>
                    <a:pt x="1903" y="64"/>
                  </a:lnTo>
                  <a:lnTo>
                    <a:pt x="1933" y="62"/>
                  </a:lnTo>
                  <a:lnTo>
                    <a:pt x="1966" y="66"/>
                  </a:lnTo>
                  <a:lnTo>
                    <a:pt x="1997" y="74"/>
                  </a:lnTo>
                  <a:lnTo>
                    <a:pt x="2025" y="88"/>
                  </a:lnTo>
                  <a:lnTo>
                    <a:pt x="2051" y="105"/>
                  </a:lnTo>
                  <a:lnTo>
                    <a:pt x="2073" y="127"/>
                  </a:lnTo>
                  <a:lnTo>
                    <a:pt x="2091" y="154"/>
                  </a:lnTo>
                  <a:lnTo>
                    <a:pt x="2105" y="182"/>
                  </a:lnTo>
                  <a:lnTo>
                    <a:pt x="2113" y="213"/>
                  </a:lnTo>
                  <a:lnTo>
                    <a:pt x="2117" y="246"/>
                  </a:lnTo>
                  <a:lnTo>
                    <a:pt x="2113" y="278"/>
                  </a:lnTo>
                  <a:lnTo>
                    <a:pt x="2106" y="309"/>
                  </a:lnTo>
                  <a:lnTo>
                    <a:pt x="2092" y="337"/>
                  </a:lnTo>
                  <a:lnTo>
                    <a:pt x="2075" y="363"/>
                  </a:lnTo>
                  <a:lnTo>
                    <a:pt x="2109" y="431"/>
                  </a:lnTo>
                  <a:lnTo>
                    <a:pt x="2143" y="504"/>
                  </a:lnTo>
                  <a:lnTo>
                    <a:pt x="2174" y="584"/>
                  </a:lnTo>
                  <a:lnTo>
                    <a:pt x="2202" y="666"/>
                  </a:lnTo>
                  <a:lnTo>
                    <a:pt x="2229" y="752"/>
                  </a:lnTo>
                  <a:lnTo>
                    <a:pt x="2300" y="735"/>
                  </a:lnTo>
                  <a:lnTo>
                    <a:pt x="2371" y="722"/>
                  </a:lnTo>
                  <a:lnTo>
                    <a:pt x="2440" y="710"/>
                  </a:lnTo>
                  <a:lnTo>
                    <a:pt x="2518" y="700"/>
                  </a:lnTo>
                  <a:lnTo>
                    <a:pt x="2594" y="694"/>
                  </a:lnTo>
                  <a:lnTo>
                    <a:pt x="2666" y="691"/>
                  </a:lnTo>
                  <a:lnTo>
                    <a:pt x="2734" y="693"/>
                  </a:lnTo>
                  <a:lnTo>
                    <a:pt x="2799" y="697"/>
                  </a:lnTo>
                  <a:lnTo>
                    <a:pt x="2858" y="706"/>
                  </a:lnTo>
                  <a:lnTo>
                    <a:pt x="2914" y="718"/>
                  </a:lnTo>
                  <a:lnTo>
                    <a:pt x="2967" y="733"/>
                  </a:lnTo>
                  <a:lnTo>
                    <a:pt x="3014" y="753"/>
                  </a:lnTo>
                  <a:lnTo>
                    <a:pt x="3058" y="776"/>
                  </a:lnTo>
                  <a:lnTo>
                    <a:pt x="3097" y="803"/>
                  </a:lnTo>
                  <a:lnTo>
                    <a:pt x="3131" y="832"/>
                  </a:lnTo>
                  <a:lnTo>
                    <a:pt x="3161" y="866"/>
                  </a:lnTo>
                  <a:lnTo>
                    <a:pt x="3186" y="904"/>
                  </a:lnTo>
                  <a:lnTo>
                    <a:pt x="3206" y="943"/>
                  </a:lnTo>
                  <a:lnTo>
                    <a:pt x="3220" y="986"/>
                  </a:lnTo>
                  <a:lnTo>
                    <a:pt x="3229" y="1031"/>
                  </a:lnTo>
                  <a:lnTo>
                    <a:pt x="3232" y="1078"/>
                  </a:lnTo>
                  <a:lnTo>
                    <a:pt x="3230" y="1127"/>
                  </a:lnTo>
                  <a:lnTo>
                    <a:pt x="3223" y="1178"/>
                  </a:lnTo>
                  <a:lnTo>
                    <a:pt x="3211" y="1232"/>
                  </a:lnTo>
                  <a:lnTo>
                    <a:pt x="3194" y="1285"/>
                  </a:lnTo>
                  <a:lnTo>
                    <a:pt x="3171" y="1343"/>
                  </a:lnTo>
                  <a:lnTo>
                    <a:pt x="3143" y="1400"/>
                  </a:lnTo>
                  <a:lnTo>
                    <a:pt x="3110" y="1460"/>
                  </a:lnTo>
                  <a:lnTo>
                    <a:pt x="3072" y="1521"/>
                  </a:lnTo>
                  <a:lnTo>
                    <a:pt x="3029" y="1582"/>
                  </a:lnTo>
                  <a:lnTo>
                    <a:pt x="2980" y="1646"/>
                  </a:lnTo>
                  <a:lnTo>
                    <a:pt x="2913" y="1727"/>
                  </a:lnTo>
                  <a:lnTo>
                    <a:pt x="2838" y="1807"/>
                  </a:lnTo>
                  <a:lnTo>
                    <a:pt x="2913" y="1887"/>
                  </a:lnTo>
                  <a:lnTo>
                    <a:pt x="2980" y="1969"/>
                  </a:lnTo>
                  <a:lnTo>
                    <a:pt x="3029" y="2031"/>
                  </a:lnTo>
                  <a:lnTo>
                    <a:pt x="3072" y="2094"/>
                  </a:lnTo>
                  <a:lnTo>
                    <a:pt x="3110" y="2154"/>
                  </a:lnTo>
                  <a:lnTo>
                    <a:pt x="3143" y="2214"/>
                  </a:lnTo>
                  <a:lnTo>
                    <a:pt x="3171" y="2272"/>
                  </a:lnTo>
                  <a:lnTo>
                    <a:pt x="3194" y="2328"/>
                  </a:lnTo>
                  <a:lnTo>
                    <a:pt x="3211" y="2383"/>
                  </a:lnTo>
                  <a:lnTo>
                    <a:pt x="3223" y="2436"/>
                  </a:lnTo>
                  <a:lnTo>
                    <a:pt x="3230" y="2487"/>
                  </a:lnTo>
                  <a:lnTo>
                    <a:pt x="3232" y="2536"/>
                  </a:lnTo>
                  <a:lnTo>
                    <a:pt x="3229" y="2583"/>
                  </a:lnTo>
                  <a:lnTo>
                    <a:pt x="3220" y="2629"/>
                  </a:lnTo>
                  <a:lnTo>
                    <a:pt x="3206" y="2670"/>
                  </a:lnTo>
                  <a:lnTo>
                    <a:pt x="3186" y="2711"/>
                  </a:lnTo>
                  <a:lnTo>
                    <a:pt x="3162" y="2747"/>
                  </a:lnTo>
                  <a:lnTo>
                    <a:pt x="3132" y="2780"/>
                  </a:lnTo>
                  <a:lnTo>
                    <a:pt x="3098" y="2810"/>
                  </a:lnTo>
                  <a:lnTo>
                    <a:pt x="3059" y="2836"/>
                  </a:lnTo>
                  <a:lnTo>
                    <a:pt x="3017" y="2860"/>
                  </a:lnTo>
                  <a:lnTo>
                    <a:pt x="2969" y="2879"/>
                  </a:lnTo>
                  <a:lnTo>
                    <a:pt x="2918" y="2896"/>
                  </a:lnTo>
                  <a:lnTo>
                    <a:pt x="2861" y="2908"/>
                  </a:lnTo>
                  <a:lnTo>
                    <a:pt x="2853" y="2938"/>
                  </a:lnTo>
                  <a:lnTo>
                    <a:pt x="2838" y="2965"/>
                  </a:lnTo>
                  <a:lnTo>
                    <a:pt x="2820" y="2989"/>
                  </a:lnTo>
                  <a:lnTo>
                    <a:pt x="2798" y="3011"/>
                  </a:lnTo>
                  <a:lnTo>
                    <a:pt x="2772" y="3028"/>
                  </a:lnTo>
                  <a:lnTo>
                    <a:pt x="2745" y="3041"/>
                  </a:lnTo>
                  <a:lnTo>
                    <a:pt x="2714" y="3050"/>
                  </a:lnTo>
                  <a:lnTo>
                    <a:pt x="2682" y="3052"/>
                  </a:lnTo>
                  <a:lnTo>
                    <a:pt x="2650" y="3050"/>
                  </a:lnTo>
                  <a:lnTo>
                    <a:pt x="2621" y="3042"/>
                  </a:lnTo>
                  <a:lnTo>
                    <a:pt x="2593" y="3029"/>
                  </a:lnTo>
                  <a:lnTo>
                    <a:pt x="2568" y="3012"/>
                  </a:lnTo>
                  <a:lnTo>
                    <a:pt x="2547" y="2992"/>
                  </a:lnTo>
                  <a:lnTo>
                    <a:pt x="2528" y="2968"/>
                  </a:lnTo>
                  <a:lnTo>
                    <a:pt x="2514" y="2941"/>
                  </a:lnTo>
                  <a:lnTo>
                    <a:pt x="2504" y="2912"/>
                  </a:lnTo>
                  <a:lnTo>
                    <a:pt x="2416" y="2900"/>
                  </a:lnTo>
                  <a:lnTo>
                    <a:pt x="2323" y="2883"/>
                  </a:lnTo>
                  <a:lnTo>
                    <a:pt x="2230" y="2862"/>
                  </a:lnTo>
                  <a:lnTo>
                    <a:pt x="2208" y="2932"/>
                  </a:lnTo>
                  <a:lnTo>
                    <a:pt x="2185" y="2999"/>
                  </a:lnTo>
                  <a:lnTo>
                    <a:pt x="2161" y="3065"/>
                  </a:lnTo>
                  <a:lnTo>
                    <a:pt x="2128" y="3143"/>
                  </a:lnTo>
                  <a:lnTo>
                    <a:pt x="2092" y="3217"/>
                  </a:lnTo>
                  <a:lnTo>
                    <a:pt x="2056" y="3284"/>
                  </a:lnTo>
                  <a:lnTo>
                    <a:pt x="2019" y="3346"/>
                  </a:lnTo>
                  <a:lnTo>
                    <a:pt x="1979" y="3401"/>
                  </a:lnTo>
                  <a:lnTo>
                    <a:pt x="1938" y="3450"/>
                  </a:lnTo>
                  <a:lnTo>
                    <a:pt x="1895" y="3493"/>
                  </a:lnTo>
                  <a:lnTo>
                    <a:pt x="1853" y="3529"/>
                  </a:lnTo>
                  <a:lnTo>
                    <a:pt x="1807" y="3560"/>
                  </a:lnTo>
                  <a:lnTo>
                    <a:pt x="1762" y="3583"/>
                  </a:lnTo>
                  <a:lnTo>
                    <a:pt x="1716" y="3601"/>
                  </a:lnTo>
                  <a:lnTo>
                    <a:pt x="1669" y="3611"/>
                  </a:lnTo>
                  <a:lnTo>
                    <a:pt x="1620" y="3614"/>
                  </a:lnTo>
                  <a:lnTo>
                    <a:pt x="1572" y="3611"/>
                  </a:lnTo>
                  <a:lnTo>
                    <a:pt x="1525" y="3601"/>
                  </a:lnTo>
                  <a:lnTo>
                    <a:pt x="1479" y="3583"/>
                  </a:lnTo>
                  <a:lnTo>
                    <a:pt x="1433" y="3560"/>
                  </a:lnTo>
                  <a:lnTo>
                    <a:pt x="1388" y="3529"/>
                  </a:lnTo>
                  <a:lnTo>
                    <a:pt x="1345" y="3493"/>
                  </a:lnTo>
                  <a:lnTo>
                    <a:pt x="1303" y="3450"/>
                  </a:lnTo>
                  <a:lnTo>
                    <a:pt x="1262" y="3401"/>
                  </a:lnTo>
                  <a:lnTo>
                    <a:pt x="1222" y="3346"/>
                  </a:lnTo>
                  <a:lnTo>
                    <a:pt x="1185" y="3284"/>
                  </a:lnTo>
                  <a:lnTo>
                    <a:pt x="1148" y="3217"/>
                  </a:lnTo>
                  <a:lnTo>
                    <a:pt x="1113" y="3143"/>
                  </a:lnTo>
                  <a:lnTo>
                    <a:pt x="1080" y="3065"/>
                  </a:lnTo>
                  <a:lnTo>
                    <a:pt x="1056" y="2999"/>
                  </a:lnTo>
                  <a:lnTo>
                    <a:pt x="1033" y="2932"/>
                  </a:lnTo>
                  <a:lnTo>
                    <a:pt x="1011" y="2862"/>
                  </a:lnTo>
                  <a:lnTo>
                    <a:pt x="939" y="2878"/>
                  </a:lnTo>
                  <a:lnTo>
                    <a:pt x="870" y="2893"/>
                  </a:lnTo>
                  <a:lnTo>
                    <a:pt x="801" y="2904"/>
                  </a:lnTo>
                  <a:lnTo>
                    <a:pt x="717" y="2915"/>
                  </a:lnTo>
                  <a:lnTo>
                    <a:pt x="637" y="2921"/>
                  </a:lnTo>
                  <a:lnTo>
                    <a:pt x="561" y="2923"/>
                  </a:lnTo>
                  <a:lnTo>
                    <a:pt x="495" y="2921"/>
                  </a:lnTo>
                  <a:lnTo>
                    <a:pt x="432" y="2916"/>
                  </a:lnTo>
                  <a:lnTo>
                    <a:pt x="374" y="2907"/>
                  </a:lnTo>
                  <a:lnTo>
                    <a:pt x="319" y="2895"/>
                  </a:lnTo>
                  <a:lnTo>
                    <a:pt x="268" y="2878"/>
                  </a:lnTo>
                  <a:lnTo>
                    <a:pt x="222" y="2860"/>
                  </a:lnTo>
                  <a:lnTo>
                    <a:pt x="180" y="2836"/>
                  </a:lnTo>
                  <a:lnTo>
                    <a:pt x="142" y="2810"/>
                  </a:lnTo>
                  <a:lnTo>
                    <a:pt x="109" y="2780"/>
                  </a:lnTo>
                  <a:lnTo>
                    <a:pt x="79" y="2747"/>
                  </a:lnTo>
                  <a:lnTo>
                    <a:pt x="55" y="2711"/>
                  </a:lnTo>
                  <a:lnTo>
                    <a:pt x="35" y="2669"/>
                  </a:lnTo>
                  <a:lnTo>
                    <a:pt x="21" y="2625"/>
                  </a:lnTo>
                  <a:lnTo>
                    <a:pt x="12" y="2579"/>
                  </a:lnTo>
                  <a:lnTo>
                    <a:pt x="9" y="2530"/>
                  </a:lnTo>
                  <a:lnTo>
                    <a:pt x="12" y="2478"/>
                  </a:lnTo>
                  <a:lnTo>
                    <a:pt x="20" y="2424"/>
                  </a:lnTo>
                  <a:lnTo>
                    <a:pt x="34" y="2369"/>
                  </a:lnTo>
                  <a:lnTo>
                    <a:pt x="54" y="2311"/>
                  </a:lnTo>
                  <a:lnTo>
                    <a:pt x="35" y="2290"/>
                  </a:lnTo>
                  <a:lnTo>
                    <a:pt x="21" y="2266"/>
                  </a:lnTo>
                  <a:lnTo>
                    <a:pt x="10" y="2239"/>
                  </a:lnTo>
                  <a:lnTo>
                    <a:pt x="3" y="2212"/>
                  </a:lnTo>
                  <a:lnTo>
                    <a:pt x="0" y="2182"/>
                  </a:lnTo>
                  <a:lnTo>
                    <a:pt x="3" y="2149"/>
                  </a:lnTo>
                  <a:lnTo>
                    <a:pt x="12" y="2118"/>
                  </a:lnTo>
                  <a:lnTo>
                    <a:pt x="25" y="2090"/>
                  </a:lnTo>
                  <a:lnTo>
                    <a:pt x="44" y="2063"/>
                  </a:lnTo>
                  <a:lnTo>
                    <a:pt x="66" y="2041"/>
                  </a:lnTo>
                  <a:lnTo>
                    <a:pt x="91" y="2024"/>
                  </a:lnTo>
                  <a:lnTo>
                    <a:pt x="120" y="2010"/>
                  </a:lnTo>
                  <a:lnTo>
                    <a:pt x="151" y="2002"/>
                  </a:lnTo>
                  <a:lnTo>
                    <a:pt x="184" y="1998"/>
                  </a:lnTo>
                  <a:lnTo>
                    <a:pt x="209" y="2000"/>
                  </a:lnTo>
                  <a:lnTo>
                    <a:pt x="232" y="2005"/>
                  </a:lnTo>
                  <a:lnTo>
                    <a:pt x="285" y="1939"/>
                  </a:lnTo>
                  <a:lnTo>
                    <a:pt x="341" y="1874"/>
                  </a:lnTo>
                  <a:lnTo>
                    <a:pt x="403" y="1807"/>
                  </a:lnTo>
                  <a:lnTo>
                    <a:pt x="329" y="1727"/>
                  </a:lnTo>
                  <a:lnTo>
                    <a:pt x="261" y="1646"/>
                  </a:lnTo>
                  <a:lnTo>
                    <a:pt x="212" y="1582"/>
                  </a:lnTo>
                  <a:lnTo>
                    <a:pt x="169" y="1521"/>
                  </a:lnTo>
                  <a:lnTo>
                    <a:pt x="131" y="1460"/>
                  </a:lnTo>
                  <a:lnTo>
                    <a:pt x="98" y="1400"/>
                  </a:lnTo>
                  <a:lnTo>
                    <a:pt x="70" y="1343"/>
                  </a:lnTo>
                  <a:lnTo>
                    <a:pt x="47" y="1285"/>
                  </a:lnTo>
                  <a:lnTo>
                    <a:pt x="30" y="1232"/>
                  </a:lnTo>
                  <a:lnTo>
                    <a:pt x="18" y="1178"/>
                  </a:lnTo>
                  <a:lnTo>
                    <a:pt x="11" y="1127"/>
                  </a:lnTo>
                  <a:lnTo>
                    <a:pt x="9" y="1078"/>
                  </a:lnTo>
                  <a:lnTo>
                    <a:pt x="12" y="1031"/>
                  </a:lnTo>
                  <a:lnTo>
                    <a:pt x="21" y="986"/>
                  </a:lnTo>
                  <a:lnTo>
                    <a:pt x="35" y="943"/>
                  </a:lnTo>
                  <a:lnTo>
                    <a:pt x="55" y="904"/>
                  </a:lnTo>
                  <a:lnTo>
                    <a:pt x="80" y="866"/>
                  </a:lnTo>
                  <a:lnTo>
                    <a:pt x="110" y="832"/>
                  </a:lnTo>
                  <a:lnTo>
                    <a:pt x="144" y="803"/>
                  </a:lnTo>
                  <a:lnTo>
                    <a:pt x="183" y="776"/>
                  </a:lnTo>
                  <a:lnTo>
                    <a:pt x="227" y="753"/>
                  </a:lnTo>
                  <a:lnTo>
                    <a:pt x="274" y="733"/>
                  </a:lnTo>
                  <a:lnTo>
                    <a:pt x="327" y="718"/>
                  </a:lnTo>
                  <a:lnTo>
                    <a:pt x="383" y="706"/>
                  </a:lnTo>
                  <a:lnTo>
                    <a:pt x="442" y="697"/>
                  </a:lnTo>
                  <a:lnTo>
                    <a:pt x="507" y="693"/>
                  </a:lnTo>
                  <a:lnTo>
                    <a:pt x="575" y="691"/>
                  </a:lnTo>
                  <a:lnTo>
                    <a:pt x="647" y="694"/>
                  </a:lnTo>
                  <a:lnTo>
                    <a:pt x="722" y="700"/>
                  </a:lnTo>
                  <a:lnTo>
                    <a:pt x="801" y="710"/>
                  </a:lnTo>
                  <a:lnTo>
                    <a:pt x="870" y="722"/>
                  </a:lnTo>
                  <a:lnTo>
                    <a:pt x="939" y="735"/>
                  </a:lnTo>
                  <a:lnTo>
                    <a:pt x="1011" y="752"/>
                  </a:lnTo>
                  <a:lnTo>
                    <a:pt x="1033" y="683"/>
                  </a:lnTo>
                  <a:lnTo>
                    <a:pt x="1056" y="614"/>
                  </a:lnTo>
                  <a:lnTo>
                    <a:pt x="1080" y="550"/>
                  </a:lnTo>
                  <a:lnTo>
                    <a:pt x="1113" y="470"/>
                  </a:lnTo>
                  <a:lnTo>
                    <a:pt x="1148" y="397"/>
                  </a:lnTo>
                  <a:lnTo>
                    <a:pt x="1185" y="330"/>
                  </a:lnTo>
                  <a:lnTo>
                    <a:pt x="1222" y="268"/>
                  </a:lnTo>
                  <a:lnTo>
                    <a:pt x="1262" y="213"/>
                  </a:lnTo>
                  <a:lnTo>
                    <a:pt x="1303" y="163"/>
                  </a:lnTo>
                  <a:lnTo>
                    <a:pt x="1345" y="121"/>
                  </a:lnTo>
                  <a:lnTo>
                    <a:pt x="1388" y="84"/>
                  </a:lnTo>
                  <a:lnTo>
                    <a:pt x="1433" y="55"/>
                  </a:lnTo>
                  <a:lnTo>
                    <a:pt x="1479" y="30"/>
                  </a:lnTo>
                  <a:lnTo>
                    <a:pt x="1525" y="14"/>
                  </a:lnTo>
                  <a:lnTo>
                    <a:pt x="1572" y="3"/>
                  </a:lnTo>
                  <a:lnTo>
                    <a:pt x="162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sp>
        <p:nvSpPr>
          <p:cNvPr id="224" name="Google Shape;224;p5"/>
          <p:cNvSpPr txBox="1"/>
          <p:nvPr/>
        </p:nvSpPr>
        <p:spPr>
          <a:xfrm>
            <a:off x="6460177" y="3003875"/>
            <a:ext cx="5592148" cy="99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959"/>
              </a:buClr>
              <a:buSzPts val="1800"/>
              <a:buFont typeface="Arial"/>
              <a:buNone/>
            </a:pPr>
            <a:r>
              <a:t/>
            </a:r>
            <a:endParaRPr b="1" i="0" sz="29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800"/>
              <a:buFont typeface="Arial"/>
              <a:buNone/>
            </a:pPr>
            <a:r>
              <a:t/>
            </a:r>
            <a:endParaRPr b="1" i="0" sz="2900" u="none" cap="none" strike="noStrike">
              <a:solidFill>
                <a:srgbClr val="595959"/>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800"/>
              <a:buFont typeface="Arial"/>
              <a:buNone/>
            </a:pPr>
            <a:r>
              <a:rPr b="1" i="0" lang="en-US" sz="2900" u="none" cap="none" strike="noStrike">
                <a:solidFill>
                  <a:srgbClr val="595959"/>
                </a:solidFill>
                <a:latin typeface="Arial"/>
                <a:ea typeface="Arial"/>
                <a:cs typeface="Arial"/>
                <a:sym typeface="Arial"/>
              </a:rPr>
              <a:t>Establish Open Innovation collaborations between HEIs and CHOs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800"/>
              <a:buFont typeface="Arial"/>
              <a:buNone/>
            </a:pPr>
            <a:r>
              <a:t/>
            </a:r>
            <a:endParaRPr b="1" i="0" sz="2900" u="none" cap="none" strike="noStrike">
              <a:solidFill>
                <a:srgbClr val="595959"/>
              </a:solidFill>
              <a:latin typeface="Calibri"/>
              <a:ea typeface="Calibri"/>
              <a:cs typeface="Calibri"/>
              <a:sym typeface="Calibri"/>
            </a:endParaRPr>
          </a:p>
        </p:txBody>
      </p:sp>
      <p:pic>
        <p:nvPicPr>
          <p:cNvPr descr="Echoing Logo" id="225" name="Google Shape;225;p5"/>
          <p:cNvPicPr preferRelativeResize="0"/>
          <p:nvPr/>
        </p:nvPicPr>
        <p:blipFill rotWithShape="1">
          <a:blip r:embed="rId3">
            <a:alphaModFix/>
          </a:blip>
          <a:srcRect b="0" l="0" r="0" t="0"/>
          <a:stretch/>
        </p:blipFill>
        <p:spPr>
          <a:xfrm>
            <a:off x="233350" y="5395500"/>
            <a:ext cx="2733675" cy="1019175"/>
          </a:xfrm>
          <a:prstGeom prst="rect">
            <a:avLst/>
          </a:prstGeom>
          <a:noFill/>
          <a:ln>
            <a:noFill/>
          </a:ln>
        </p:spPr>
      </p:pic>
      <p:pic>
        <p:nvPicPr>
          <p:cNvPr id="226" name="Google Shape;226;p5"/>
          <p:cNvPicPr preferRelativeResize="0"/>
          <p:nvPr/>
        </p:nvPicPr>
        <p:blipFill rotWithShape="1">
          <a:blip r:embed="rId4">
            <a:alphaModFix/>
          </a:blip>
          <a:srcRect b="0" l="0" r="0" t="0"/>
          <a:stretch/>
        </p:blipFill>
        <p:spPr>
          <a:xfrm>
            <a:off x="881625" y="635381"/>
            <a:ext cx="5098903" cy="3824177"/>
          </a:xfrm>
          <a:prstGeom prst="rect">
            <a:avLst/>
          </a:prstGeom>
          <a:noFill/>
          <a:ln>
            <a:noFill/>
          </a:ln>
        </p:spPr>
      </p:pic>
      <p:sp>
        <p:nvSpPr>
          <p:cNvPr id="227" name="Google Shape;227;p5"/>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5">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5"/>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229" name="Google Shape;229;p5"/>
          <p:cNvPicPr preferRelativeResize="0"/>
          <p:nvPr/>
        </p:nvPicPr>
        <p:blipFill rotWithShape="1">
          <a:blip r:embed="rId6">
            <a:alphaModFix/>
          </a:blip>
          <a:srcRect b="0" l="0" r="0" t="0"/>
          <a:stretch/>
        </p:blipFill>
        <p:spPr>
          <a:xfrm>
            <a:off x="0" y="0"/>
            <a:ext cx="12191999" cy="479768"/>
          </a:xfrm>
          <a:prstGeom prst="rect">
            <a:avLst/>
          </a:prstGeom>
          <a:noFill/>
          <a:ln>
            <a:noFill/>
          </a:ln>
        </p:spPr>
      </p:pic>
      <p:sp>
        <p:nvSpPr>
          <p:cNvPr id="230" name="Google Shape;230;p5"/>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transition spd="slow">
    <p:push dir="r"/>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500"/>
                                        <p:tgtEl>
                                          <p:spTgt spid="217"/>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5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5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cxnSp>
        <p:nvCxnSpPr>
          <p:cNvPr id="235" name="Google Shape;235;p6"/>
          <p:cNvCxnSpPr/>
          <p:nvPr/>
        </p:nvCxnSpPr>
        <p:spPr>
          <a:xfrm>
            <a:off x="6096000" y="381000"/>
            <a:ext cx="0" cy="5749800"/>
          </a:xfrm>
          <a:prstGeom prst="straightConnector1">
            <a:avLst/>
          </a:prstGeom>
          <a:noFill/>
          <a:ln cap="flat" cmpd="sng" w="28575">
            <a:solidFill>
              <a:schemeClr val="accent2"/>
            </a:solidFill>
            <a:prstDash val="solid"/>
            <a:miter lim="80"/>
            <a:headEnd len="sm" w="sm" type="none"/>
            <a:tailEnd len="sm" w="sm" type="none"/>
          </a:ln>
        </p:spPr>
      </p:cxnSp>
      <p:sp>
        <p:nvSpPr>
          <p:cNvPr id="236" name="Google Shape;236;p6"/>
          <p:cNvSpPr/>
          <p:nvPr/>
        </p:nvSpPr>
        <p:spPr>
          <a:xfrm>
            <a:off x="5607901" y="5318750"/>
            <a:ext cx="976200" cy="997800"/>
          </a:xfrm>
          <a:prstGeom prst="ellipse">
            <a:avLst/>
          </a:prstGeom>
          <a:solidFill>
            <a:schemeClr val="accent2"/>
          </a:solidFill>
          <a:ln>
            <a:noFill/>
          </a:ln>
          <a:effectLst>
            <a:outerShdw blurRad="152400" sx="102000" rotWithShape="0" algn="t" dir="5400000" dist="38100" sy="102000">
              <a:schemeClr val="accent2">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7" name="Google Shape;237;p6"/>
          <p:cNvSpPr/>
          <p:nvPr/>
        </p:nvSpPr>
        <p:spPr>
          <a:xfrm>
            <a:off x="5638775" y="1778990"/>
            <a:ext cx="914400" cy="914400"/>
          </a:xfrm>
          <a:prstGeom prst="ellipse">
            <a:avLst/>
          </a:prstGeom>
          <a:solidFill>
            <a:schemeClr val="accent2"/>
          </a:solidFill>
          <a:ln>
            <a:noFill/>
          </a:ln>
          <a:effectLst>
            <a:outerShdw blurRad="152400" sx="102000" rotWithShape="0" algn="t" dir="5400000" dist="38100" sy="102000">
              <a:schemeClr val="accent2">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8" name="Google Shape;238;p6"/>
          <p:cNvSpPr/>
          <p:nvPr/>
        </p:nvSpPr>
        <p:spPr>
          <a:xfrm>
            <a:off x="5638763" y="2952385"/>
            <a:ext cx="914400" cy="914400"/>
          </a:xfrm>
          <a:prstGeom prst="ellipse">
            <a:avLst/>
          </a:prstGeom>
          <a:solidFill>
            <a:schemeClr val="accent2"/>
          </a:solidFill>
          <a:ln>
            <a:noFill/>
          </a:ln>
          <a:effectLst>
            <a:outerShdw blurRad="152400" sx="102000" rotWithShape="0" algn="t" dir="5400000" dist="38100" sy="102000">
              <a:schemeClr val="accent2">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39" name="Google Shape;239;p6"/>
          <p:cNvSpPr txBox="1"/>
          <p:nvPr/>
        </p:nvSpPr>
        <p:spPr>
          <a:xfrm>
            <a:off x="7632425" y="2010473"/>
            <a:ext cx="34320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700"/>
              <a:buFont typeface="Arial"/>
              <a:buNone/>
            </a:pPr>
            <a:r>
              <a:rPr b="1" i="0" lang="en-US" sz="3000" u="none" cap="none" strike="noStrike">
                <a:solidFill>
                  <a:srgbClr val="3F3F3F"/>
                </a:solidFill>
                <a:latin typeface="Arial"/>
                <a:ea typeface="Arial"/>
                <a:cs typeface="Arial"/>
                <a:sym typeface="Arial"/>
              </a:rPr>
              <a:t>HEIs Staff </a:t>
            </a:r>
            <a:endParaRPr b="1" i="0" sz="3300" u="none" cap="none" strike="noStrike">
              <a:solidFill>
                <a:srgbClr val="3F3F3F"/>
              </a:solidFill>
              <a:latin typeface="Arial"/>
              <a:ea typeface="Arial"/>
              <a:cs typeface="Arial"/>
              <a:sym typeface="Arial"/>
            </a:endParaRPr>
          </a:p>
        </p:txBody>
      </p:sp>
      <p:sp>
        <p:nvSpPr>
          <p:cNvPr id="240" name="Google Shape;240;p6"/>
          <p:cNvSpPr txBox="1"/>
          <p:nvPr/>
        </p:nvSpPr>
        <p:spPr>
          <a:xfrm>
            <a:off x="7629625" y="5795125"/>
            <a:ext cx="2803800" cy="5214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700"/>
              <a:buFont typeface="Arial"/>
              <a:buNone/>
            </a:pPr>
            <a:r>
              <a:rPr b="1" i="0" lang="en-US" sz="2700" u="none" cap="none" strike="noStrike">
                <a:solidFill>
                  <a:srgbClr val="3F3F3F"/>
                </a:solidFill>
                <a:latin typeface="Arial"/>
                <a:ea typeface="Arial"/>
                <a:cs typeface="Arial"/>
                <a:sym typeface="Arial"/>
              </a:rPr>
              <a:t>Students </a:t>
            </a:r>
            <a:r>
              <a:rPr b="1" i="0" lang="en-US" sz="2700" u="none" cap="none" strike="noStrike">
                <a:solidFill>
                  <a:srgbClr val="3F3F3F"/>
                </a:solidFill>
                <a:latin typeface="Calibri"/>
                <a:ea typeface="Calibri"/>
                <a:cs typeface="Calibri"/>
                <a:sym typeface="Calibri"/>
              </a:rPr>
              <a:t>as key contributors!</a:t>
            </a:r>
            <a:endParaRPr b="1" i="0" sz="3000" u="none" cap="none" strike="noStrike">
              <a:solidFill>
                <a:srgbClr val="3F3F3F"/>
              </a:solidFill>
              <a:latin typeface="Arial"/>
              <a:ea typeface="Arial"/>
              <a:cs typeface="Arial"/>
              <a:sym typeface="Arial"/>
            </a:endParaRPr>
          </a:p>
          <a:p>
            <a:pPr indent="0" lvl="0" marL="0" marR="0" rtl="0" algn="l">
              <a:lnSpc>
                <a:spcPct val="100000"/>
              </a:lnSpc>
              <a:spcBef>
                <a:spcPts val="0"/>
              </a:spcBef>
              <a:spcAft>
                <a:spcPts val="0"/>
              </a:spcAft>
              <a:buClr>
                <a:srgbClr val="595959"/>
              </a:buClr>
              <a:buSzPts val="1800"/>
              <a:buFont typeface="Arial"/>
              <a:buNone/>
            </a:pPr>
            <a:r>
              <a:t/>
            </a:r>
            <a:endParaRPr b="0" i="0" sz="1400" u="none" cap="none" strike="noStrike">
              <a:solidFill>
                <a:srgbClr val="000000"/>
              </a:solidFill>
              <a:latin typeface="Arial"/>
              <a:ea typeface="Arial"/>
              <a:cs typeface="Arial"/>
              <a:sym typeface="Arial"/>
            </a:endParaRPr>
          </a:p>
        </p:txBody>
      </p:sp>
      <p:cxnSp>
        <p:nvCxnSpPr>
          <p:cNvPr id="241" name="Google Shape;241;p6"/>
          <p:cNvCxnSpPr/>
          <p:nvPr/>
        </p:nvCxnSpPr>
        <p:spPr>
          <a:xfrm flipH="1">
            <a:off x="6748550" y="2221463"/>
            <a:ext cx="688500" cy="3600"/>
          </a:xfrm>
          <a:prstGeom prst="straightConnector1">
            <a:avLst/>
          </a:prstGeom>
          <a:noFill/>
          <a:ln cap="flat" cmpd="sng" w="9525">
            <a:solidFill>
              <a:srgbClr val="D8D8D8"/>
            </a:solidFill>
            <a:prstDash val="solid"/>
            <a:miter lim="80"/>
            <a:headEnd len="med" w="med" type="oval"/>
            <a:tailEnd len="med" w="med" type="oval"/>
          </a:ln>
        </p:spPr>
      </p:cxnSp>
      <p:cxnSp>
        <p:nvCxnSpPr>
          <p:cNvPr id="242" name="Google Shape;242;p6"/>
          <p:cNvCxnSpPr/>
          <p:nvPr/>
        </p:nvCxnSpPr>
        <p:spPr>
          <a:xfrm flipH="1">
            <a:off x="6776625" y="3415700"/>
            <a:ext cx="688500" cy="3600"/>
          </a:xfrm>
          <a:prstGeom prst="straightConnector1">
            <a:avLst/>
          </a:prstGeom>
          <a:noFill/>
          <a:ln cap="flat" cmpd="sng" w="9525">
            <a:solidFill>
              <a:srgbClr val="D8D8D8"/>
            </a:solidFill>
            <a:prstDash val="solid"/>
            <a:miter lim="80"/>
            <a:headEnd len="med" w="med" type="oval"/>
            <a:tailEnd len="med" w="med" type="oval"/>
          </a:ln>
        </p:spPr>
      </p:cxnSp>
      <p:cxnSp>
        <p:nvCxnSpPr>
          <p:cNvPr id="243" name="Google Shape;243;p6"/>
          <p:cNvCxnSpPr/>
          <p:nvPr/>
        </p:nvCxnSpPr>
        <p:spPr>
          <a:xfrm flipH="1">
            <a:off x="6776638" y="5802925"/>
            <a:ext cx="688500" cy="3600"/>
          </a:xfrm>
          <a:prstGeom prst="straightConnector1">
            <a:avLst/>
          </a:prstGeom>
          <a:noFill/>
          <a:ln cap="flat" cmpd="sng" w="9525">
            <a:solidFill>
              <a:srgbClr val="D8D8D8"/>
            </a:solidFill>
            <a:prstDash val="solid"/>
            <a:miter lim="80"/>
            <a:headEnd len="med" w="med" type="oval"/>
            <a:tailEnd len="med" w="med" type="oval"/>
          </a:ln>
        </p:spPr>
      </p:cxnSp>
      <p:sp>
        <p:nvSpPr>
          <p:cNvPr id="244" name="Google Shape;244;p6"/>
          <p:cNvSpPr txBox="1"/>
          <p:nvPr/>
        </p:nvSpPr>
        <p:spPr>
          <a:xfrm>
            <a:off x="7629630" y="3515097"/>
            <a:ext cx="2582700" cy="997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595959"/>
              </a:buClr>
              <a:buSzPts val="18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6"/>
          <p:cNvSpPr/>
          <p:nvPr/>
        </p:nvSpPr>
        <p:spPr>
          <a:xfrm>
            <a:off x="6553200" y="610975"/>
            <a:ext cx="5584800" cy="1137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4800"/>
              <a:buFont typeface="Calibri"/>
              <a:buNone/>
            </a:pPr>
            <a:r>
              <a:rPr b="1" i="0" lang="en-US" sz="2400" u="none" cap="none" strike="noStrike">
                <a:solidFill>
                  <a:schemeClr val="dk1"/>
                </a:solidFill>
                <a:latin typeface="Arial"/>
                <a:ea typeface="Arial"/>
                <a:cs typeface="Arial"/>
                <a:sym typeface="Arial"/>
              </a:rPr>
              <a:t>Challenge: Can we create roadmaps for capacity building</a:t>
            </a:r>
            <a:r>
              <a:rPr b="1" i="0" lang="en-US" sz="3300" u="none" cap="none" strike="noStrike">
                <a:solidFill>
                  <a:schemeClr val="dk1"/>
                </a:solidFill>
                <a:latin typeface="Arial"/>
                <a:ea typeface="Arial"/>
                <a:cs typeface="Arial"/>
                <a:sym typeface="Arial"/>
              </a:rPr>
              <a:t>?</a:t>
            </a:r>
            <a:endParaRPr b="1" i="0" sz="3300" u="none" cap="none" strike="noStrike">
              <a:solidFill>
                <a:schemeClr val="dk1"/>
              </a:solidFill>
              <a:latin typeface="Arial"/>
              <a:ea typeface="Arial"/>
              <a:cs typeface="Arial"/>
              <a:sym typeface="Arial"/>
            </a:endParaRPr>
          </a:p>
        </p:txBody>
      </p:sp>
      <p:sp>
        <p:nvSpPr>
          <p:cNvPr id="246" name="Google Shape;246;p6"/>
          <p:cNvSpPr txBox="1"/>
          <p:nvPr/>
        </p:nvSpPr>
        <p:spPr>
          <a:xfrm>
            <a:off x="4259775" y="2819250"/>
            <a:ext cx="70539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47" name="Google Shape;247;p6"/>
          <p:cNvSpPr/>
          <p:nvPr/>
        </p:nvSpPr>
        <p:spPr>
          <a:xfrm>
            <a:off x="5638763" y="4153910"/>
            <a:ext cx="914400" cy="914400"/>
          </a:xfrm>
          <a:prstGeom prst="ellipse">
            <a:avLst/>
          </a:prstGeom>
          <a:solidFill>
            <a:schemeClr val="accent2"/>
          </a:solidFill>
          <a:ln>
            <a:noFill/>
          </a:ln>
          <a:effectLst>
            <a:outerShdw blurRad="152400" sx="102000" rotWithShape="0" algn="t" dir="5400000" dist="38100" sy="102000">
              <a:schemeClr val="accent2">
                <a:alpha val="40000"/>
              </a:scheme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248" name="Google Shape;248;p6"/>
          <p:cNvCxnSpPr/>
          <p:nvPr/>
        </p:nvCxnSpPr>
        <p:spPr>
          <a:xfrm flipH="1">
            <a:off x="6776625" y="4617225"/>
            <a:ext cx="688500" cy="3600"/>
          </a:xfrm>
          <a:prstGeom prst="straightConnector1">
            <a:avLst/>
          </a:prstGeom>
          <a:noFill/>
          <a:ln cap="flat" cmpd="sng" w="9525">
            <a:solidFill>
              <a:srgbClr val="D8D8D8"/>
            </a:solidFill>
            <a:prstDash val="solid"/>
            <a:miter lim="80"/>
            <a:headEnd len="med" w="med" type="oval"/>
            <a:tailEnd len="med" w="med" type="oval"/>
          </a:ln>
        </p:spPr>
      </p:cxnSp>
      <p:sp>
        <p:nvSpPr>
          <p:cNvPr id="249" name="Google Shape;249;p6"/>
          <p:cNvSpPr txBox="1"/>
          <p:nvPr/>
        </p:nvSpPr>
        <p:spPr>
          <a:xfrm>
            <a:off x="7697775" y="3278925"/>
            <a:ext cx="1931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sp>
        <p:nvSpPr>
          <p:cNvPr id="250" name="Google Shape;250;p6"/>
          <p:cNvSpPr txBox="1"/>
          <p:nvPr/>
        </p:nvSpPr>
        <p:spPr>
          <a:xfrm>
            <a:off x="7629600" y="3209475"/>
            <a:ext cx="40833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700"/>
              <a:buFont typeface="Arial"/>
              <a:buNone/>
            </a:pPr>
            <a:r>
              <a:rPr b="1" i="0" lang="en-US" sz="2300" u="none" cap="none" strike="noStrike">
                <a:solidFill>
                  <a:srgbClr val="3F3F3F"/>
                </a:solidFill>
                <a:latin typeface="Arial"/>
                <a:ea typeface="Arial"/>
                <a:cs typeface="Arial"/>
                <a:sym typeface="Arial"/>
              </a:rPr>
              <a:t>CHO staff or volunteers </a:t>
            </a:r>
            <a:endParaRPr b="1" i="0" sz="2600" u="none" cap="none" strike="noStrike">
              <a:solidFill>
                <a:srgbClr val="3F3F3F"/>
              </a:solidFill>
              <a:latin typeface="Arial"/>
              <a:ea typeface="Arial"/>
              <a:cs typeface="Arial"/>
              <a:sym typeface="Arial"/>
            </a:endParaRPr>
          </a:p>
        </p:txBody>
      </p:sp>
      <p:sp>
        <p:nvSpPr>
          <p:cNvPr id="251" name="Google Shape;251;p6"/>
          <p:cNvSpPr txBox="1"/>
          <p:nvPr/>
        </p:nvSpPr>
        <p:spPr>
          <a:xfrm>
            <a:off x="7629600" y="4408485"/>
            <a:ext cx="3432000" cy="4002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rgbClr val="000000"/>
              </a:buClr>
              <a:buSzPts val="1700"/>
              <a:buFont typeface="Arial"/>
              <a:buNone/>
            </a:pPr>
            <a:r>
              <a:rPr b="1" i="0" lang="en-US" sz="2300" u="none" cap="none" strike="noStrike">
                <a:solidFill>
                  <a:srgbClr val="3F3F3F"/>
                </a:solidFill>
                <a:latin typeface="Arial"/>
                <a:ea typeface="Arial"/>
                <a:cs typeface="Arial"/>
                <a:sym typeface="Arial"/>
              </a:rPr>
              <a:t>Organisations and other business partners</a:t>
            </a:r>
            <a:endParaRPr b="1" i="0" sz="2600" u="none" cap="none" strike="noStrike">
              <a:solidFill>
                <a:srgbClr val="3F3F3F"/>
              </a:solidFill>
              <a:latin typeface="Arial"/>
              <a:ea typeface="Arial"/>
              <a:cs typeface="Arial"/>
              <a:sym typeface="Arial"/>
            </a:endParaRPr>
          </a:p>
        </p:txBody>
      </p:sp>
      <p:pic>
        <p:nvPicPr>
          <p:cNvPr id="252" name="Google Shape;252;p6"/>
          <p:cNvPicPr preferRelativeResize="0"/>
          <p:nvPr/>
        </p:nvPicPr>
        <p:blipFill rotWithShape="1">
          <a:blip r:embed="rId3">
            <a:alphaModFix/>
          </a:blip>
          <a:srcRect b="0" l="0" r="0" t="0"/>
          <a:stretch/>
        </p:blipFill>
        <p:spPr>
          <a:xfrm>
            <a:off x="5835312" y="5556962"/>
            <a:ext cx="521389" cy="521389"/>
          </a:xfrm>
          <a:prstGeom prst="rect">
            <a:avLst/>
          </a:prstGeom>
          <a:noFill/>
          <a:ln>
            <a:noFill/>
          </a:ln>
        </p:spPr>
      </p:pic>
      <p:pic>
        <p:nvPicPr>
          <p:cNvPr id="253" name="Google Shape;253;p6"/>
          <p:cNvPicPr preferRelativeResize="0"/>
          <p:nvPr/>
        </p:nvPicPr>
        <p:blipFill rotWithShape="1">
          <a:blip r:embed="rId4">
            <a:alphaModFix/>
          </a:blip>
          <a:srcRect b="0" l="0" r="0" t="0"/>
          <a:stretch/>
        </p:blipFill>
        <p:spPr>
          <a:xfrm>
            <a:off x="5796577" y="3110164"/>
            <a:ext cx="598838" cy="598825"/>
          </a:xfrm>
          <a:prstGeom prst="rect">
            <a:avLst/>
          </a:prstGeom>
          <a:noFill/>
          <a:ln>
            <a:noFill/>
          </a:ln>
        </p:spPr>
      </p:pic>
      <p:pic>
        <p:nvPicPr>
          <p:cNvPr id="254" name="Google Shape;254;p6"/>
          <p:cNvPicPr preferRelativeResize="0"/>
          <p:nvPr/>
        </p:nvPicPr>
        <p:blipFill rotWithShape="1">
          <a:blip r:embed="rId5">
            <a:alphaModFix/>
          </a:blip>
          <a:srcRect b="0" l="0" r="0" t="0"/>
          <a:stretch/>
        </p:blipFill>
        <p:spPr>
          <a:xfrm>
            <a:off x="5638765" y="1778990"/>
            <a:ext cx="914400" cy="914400"/>
          </a:xfrm>
          <a:prstGeom prst="rect">
            <a:avLst/>
          </a:prstGeom>
          <a:noFill/>
          <a:ln>
            <a:noFill/>
          </a:ln>
        </p:spPr>
      </p:pic>
      <p:pic>
        <p:nvPicPr>
          <p:cNvPr id="255" name="Google Shape;255;p6"/>
          <p:cNvPicPr preferRelativeResize="0"/>
          <p:nvPr/>
        </p:nvPicPr>
        <p:blipFill rotWithShape="1">
          <a:blip r:embed="rId6">
            <a:alphaModFix/>
          </a:blip>
          <a:srcRect b="0" l="0" r="0" t="0"/>
          <a:stretch/>
        </p:blipFill>
        <p:spPr>
          <a:xfrm>
            <a:off x="5835300" y="4372263"/>
            <a:ext cx="521400" cy="521400"/>
          </a:xfrm>
          <a:prstGeom prst="rect">
            <a:avLst/>
          </a:prstGeom>
          <a:noFill/>
          <a:ln>
            <a:noFill/>
          </a:ln>
        </p:spPr>
      </p:pic>
      <p:sp>
        <p:nvSpPr>
          <p:cNvPr id="256" name="Google Shape;256;p6"/>
          <p:cNvSpPr txBox="1"/>
          <p:nvPr/>
        </p:nvSpPr>
        <p:spPr>
          <a:xfrm>
            <a:off x="356475" y="947825"/>
            <a:ext cx="4498500" cy="57618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800"/>
              <a:buFont typeface="Arial"/>
              <a:buNone/>
            </a:pPr>
            <a:r>
              <a:rPr b="1" i="0" lang="en-US" sz="3000" u="none" cap="none" strike="noStrike">
                <a:solidFill>
                  <a:schemeClr val="dk1"/>
                </a:solidFill>
                <a:latin typeface="Calibri"/>
                <a:ea typeface="Calibri"/>
                <a:cs typeface="Calibri"/>
                <a:sym typeface="Calibri"/>
              </a:rPr>
              <a:t>TRANSFERABILITY POTENTIAL </a:t>
            </a:r>
            <a:endParaRPr b="0" i="0" sz="3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1" i="0" lang="en-US" sz="2100" u="none" cap="none" strike="noStrike">
                <a:solidFill>
                  <a:schemeClr val="dk1"/>
                </a:solidFill>
                <a:latin typeface="Calibri"/>
                <a:ea typeface="Calibri"/>
                <a:cs typeface="Calibri"/>
                <a:sym typeface="Calibri"/>
              </a:rPr>
              <a:t>Open innovation is defined here as a transformative approach to academia-society collaborations for more inclusive societies and digital transformation of HEIs and CHOs</a:t>
            </a:r>
            <a:r>
              <a:rPr b="0" i="0" lang="en-US" sz="2100" u="none" cap="none" strike="noStrike">
                <a:solidFill>
                  <a:schemeClr val="dk1"/>
                </a:solidFill>
                <a:latin typeface="Calibri"/>
                <a:ea typeface="Calibri"/>
                <a:cs typeface="Calibri"/>
                <a:sym typeface="Calibri"/>
              </a:rPr>
              <a:t>.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2100" u="none" cap="none" strike="noStrike">
                <a:solidFill>
                  <a:schemeClr val="dk1"/>
                </a:solidFill>
                <a:latin typeface="Calibri"/>
                <a:ea typeface="Calibri"/>
                <a:cs typeface="Calibri"/>
                <a:sym typeface="Calibri"/>
              </a:rPr>
              <a:t>The objective is often twofold: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2100" u="none" cap="none" strike="noStrike">
                <a:solidFill>
                  <a:schemeClr val="dk1"/>
                </a:solidFill>
                <a:latin typeface="Calibri"/>
                <a:ea typeface="Calibri"/>
                <a:cs typeface="Calibri"/>
                <a:sym typeface="Calibri"/>
              </a:rPr>
              <a:t>a) develop capacity building </a:t>
            </a:r>
            <a:endParaRPr b="0" i="0" sz="21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100"/>
              <a:buFont typeface="Arial"/>
              <a:buNone/>
            </a:pPr>
            <a:r>
              <a:rPr b="0" i="0" lang="en-US" sz="2100" u="none" cap="none" strike="noStrike">
                <a:solidFill>
                  <a:schemeClr val="dk1"/>
                </a:solidFill>
                <a:latin typeface="Calibri"/>
                <a:ea typeface="Calibri"/>
                <a:cs typeface="Calibri"/>
                <a:sym typeface="Calibri"/>
              </a:rPr>
              <a:t>b) serve to society, as the majority of open innovation initiatives have a social value </a:t>
            </a:r>
            <a:endParaRPr b="0" i="0" sz="2100" u="none" cap="none" strike="noStrike">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800"/>
              <a:buFont typeface="Arial"/>
              <a:buNone/>
            </a:pPr>
            <a:r>
              <a:t/>
            </a:r>
            <a:endParaRPr b="0" i="0" sz="3000" u="none" cap="none" strike="noStrike">
              <a:solidFill>
                <a:schemeClr val="dk1"/>
              </a:solidFill>
              <a:latin typeface="Calibri"/>
              <a:ea typeface="Calibri"/>
              <a:cs typeface="Calibri"/>
              <a:sym typeface="Calibri"/>
            </a:endParaRPr>
          </a:p>
        </p:txBody>
      </p:sp>
      <p:sp>
        <p:nvSpPr>
          <p:cNvPr id="257" name="Google Shape;257;p6"/>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7">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6"/>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259" name="Google Shape;259;p6"/>
          <p:cNvPicPr preferRelativeResize="0"/>
          <p:nvPr/>
        </p:nvPicPr>
        <p:blipFill rotWithShape="1">
          <a:blip r:embed="rId8">
            <a:alphaModFix/>
          </a:blip>
          <a:srcRect b="0" l="0" r="0" t="0"/>
          <a:stretch/>
        </p:blipFill>
        <p:spPr>
          <a:xfrm>
            <a:off x="0" y="0"/>
            <a:ext cx="12191999" cy="479768"/>
          </a:xfrm>
          <a:prstGeom prst="rect">
            <a:avLst/>
          </a:prstGeom>
          <a:noFill/>
          <a:ln>
            <a:noFill/>
          </a:ln>
        </p:spPr>
      </p:pic>
      <p:sp>
        <p:nvSpPr>
          <p:cNvPr id="260" name="Google Shape;260;p6"/>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7"/>
          <p:cNvSpPr/>
          <p:nvPr/>
        </p:nvSpPr>
        <p:spPr>
          <a:xfrm>
            <a:off x="5044440" y="3427448"/>
            <a:ext cx="2103000" cy="2103000"/>
          </a:xfrm>
          <a:prstGeom prst="ellipse">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267" name="Google Shape;267;p7"/>
          <p:cNvSpPr/>
          <p:nvPr/>
        </p:nvSpPr>
        <p:spPr>
          <a:xfrm flipH="1">
            <a:off x="1048325" y="1794275"/>
            <a:ext cx="10451700" cy="3806700"/>
          </a:xfrm>
          <a:prstGeom prst="rect">
            <a:avLst/>
          </a:prstGeom>
          <a:noFill/>
          <a:ln>
            <a:noFill/>
          </a:ln>
        </p:spPr>
        <p:txBody>
          <a:bodyPr anchorCtr="0" anchor="t" bIns="45700" lIns="91425" spcFirstLastPara="1" rIns="91425" wrap="square" tIns="45700">
            <a:noAutofit/>
          </a:bodyPr>
          <a:lstStyle/>
          <a:p>
            <a:pPr indent="-361950" lvl="0" marL="457200" marR="0" rtl="0" algn="l">
              <a:lnSpc>
                <a:spcPct val="115000"/>
              </a:lnSpc>
              <a:spcBef>
                <a:spcPts val="0"/>
              </a:spcBef>
              <a:spcAft>
                <a:spcPts val="0"/>
              </a:spcAft>
              <a:buClr>
                <a:schemeClr val="dk1"/>
              </a:buClr>
              <a:buSzPts val="2100"/>
              <a:buFont typeface="Calibri"/>
              <a:buAutoNum type="arabicPeriod"/>
            </a:pPr>
            <a:r>
              <a:rPr b="0" i="0" lang="en-US" sz="2500" u="none" cap="none" strike="noStrike">
                <a:solidFill>
                  <a:schemeClr val="dk1"/>
                </a:solidFill>
                <a:latin typeface="Calibri"/>
                <a:ea typeface="Calibri"/>
                <a:cs typeface="Calibri"/>
                <a:sym typeface="Calibri"/>
              </a:rPr>
              <a:t>Address real life challenges in collaboration with small regional Museums, Libraries and NGOs</a:t>
            </a:r>
            <a:endParaRPr b="0" i="0" sz="2500" u="none" cap="none" strike="noStrike">
              <a:solidFill>
                <a:schemeClr val="dk1"/>
              </a:solidFill>
              <a:latin typeface="Calibri"/>
              <a:ea typeface="Calibri"/>
              <a:cs typeface="Calibri"/>
              <a:sym typeface="Calibri"/>
            </a:endParaRPr>
          </a:p>
          <a:p>
            <a:pPr indent="-361950" lvl="0" marL="457200" marR="0" rtl="0" algn="l">
              <a:lnSpc>
                <a:spcPct val="115000"/>
              </a:lnSpc>
              <a:spcBef>
                <a:spcPts val="0"/>
              </a:spcBef>
              <a:spcAft>
                <a:spcPts val="0"/>
              </a:spcAft>
              <a:buClr>
                <a:schemeClr val="dk1"/>
              </a:buClr>
              <a:buSzPts val="2100"/>
              <a:buFont typeface="Calibri"/>
              <a:buAutoNum type="arabicPeriod"/>
            </a:pPr>
            <a:r>
              <a:rPr b="0" i="0" lang="en-US" sz="2500" u="none" cap="none" strike="noStrike">
                <a:solidFill>
                  <a:schemeClr val="dk1"/>
                </a:solidFill>
                <a:latin typeface="Calibri"/>
                <a:ea typeface="Calibri"/>
                <a:cs typeface="Calibri"/>
                <a:sym typeface="Calibri"/>
              </a:rPr>
              <a:t>Investigate different digital tools and apps in the endeavour to integrate technology in archive and museum dissemination </a:t>
            </a:r>
            <a:endParaRPr b="0" i="0" sz="2500" u="none" cap="none" strike="noStrike">
              <a:solidFill>
                <a:schemeClr val="dk1"/>
              </a:solidFill>
              <a:latin typeface="Calibri"/>
              <a:ea typeface="Calibri"/>
              <a:cs typeface="Calibri"/>
              <a:sym typeface="Calibri"/>
            </a:endParaRPr>
          </a:p>
          <a:p>
            <a:pPr indent="-361950" lvl="0" marL="457200" marR="0" rtl="0" algn="l">
              <a:lnSpc>
                <a:spcPct val="115000"/>
              </a:lnSpc>
              <a:spcBef>
                <a:spcPts val="0"/>
              </a:spcBef>
              <a:spcAft>
                <a:spcPts val="0"/>
              </a:spcAft>
              <a:buClr>
                <a:schemeClr val="dk1"/>
              </a:buClr>
              <a:buSzPts val="2100"/>
              <a:buFont typeface="Calibri"/>
              <a:buAutoNum type="arabicPeriod"/>
            </a:pPr>
            <a:r>
              <a:rPr b="0" i="0" lang="en-US" sz="2500" u="none" cap="none" strike="noStrike">
                <a:solidFill>
                  <a:schemeClr val="dk1"/>
                </a:solidFill>
                <a:latin typeface="Calibri"/>
                <a:ea typeface="Calibri"/>
                <a:cs typeface="Calibri"/>
                <a:sym typeface="Calibri"/>
              </a:rPr>
              <a:t>Evaluate aspects of working with interdisciplinary teams and establish collaborations</a:t>
            </a:r>
            <a:endParaRPr b="0" i="0" sz="2500" u="none" cap="none" strike="noStrike">
              <a:solidFill>
                <a:schemeClr val="dk1"/>
              </a:solidFill>
              <a:latin typeface="Calibri"/>
              <a:ea typeface="Calibri"/>
              <a:cs typeface="Calibri"/>
              <a:sym typeface="Calibri"/>
            </a:endParaRPr>
          </a:p>
          <a:p>
            <a:pPr indent="-361950" lvl="0" marL="457200" marR="0" rtl="0" algn="l">
              <a:lnSpc>
                <a:spcPct val="115000"/>
              </a:lnSpc>
              <a:spcBef>
                <a:spcPts val="0"/>
              </a:spcBef>
              <a:spcAft>
                <a:spcPts val="0"/>
              </a:spcAft>
              <a:buClr>
                <a:schemeClr val="dk1"/>
              </a:buClr>
              <a:buSzPts val="2100"/>
              <a:buFont typeface="Calibri"/>
              <a:buAutoNum type="arabicPeriod"/>
            </a:pPr>
            <a:r>
              <a:rPr b="0" i="0" lang="en-US" sz="2500" u="none" cap="none" strike="noStrike">
                <a:solidFill>
                  <a:schemeClr val="dk1"/>
                </a:solidFill>
                <a:latin typeface="Calibri"/>
                <a:ea typeface="Calibri"/>
                <a:cs typeface="Calibri"/>
                <a:sym typeface="Calibri"/>
              </a:rPr>
              <a:t>Develop workflows that allow us to promote collections and reach a wider audience</a:t>
            </a:r>
            <a:endParaRPr b="0" i="0" sz="2500" u="none" cap="none" strike="noStrike">
              <a:solidFill>
                <a:schemeClr val="dk1"/>
              </a:solidFill>
              <a:latin typeface="Calibri"/>
              <a:ea typeface="Calibri"/>
              <a:cs typeface="Calibri"/>
              <a:sym typeface="Calibri"/>
            </a:endParaRPr>
          </a:p>
          <a:p>
            <a:pPr indent="-361950" lvl="0" marL="457200" marR="0" rtl="0" algn="l">
              <a:lnSpc>
                <a:spcPct val="100000"/>
              </a:lnSpc>
              <a:spcBef>
                <a:spcPts val="0"/>
              </a:spcBef>
              <a:spcAft>
                <a:spcPts val="0"/>
              </a:spcAft>
              <a:buClr>
                <a:schemeClr val="dk1"/>
              </a:buClr>
              <a:buSzPts val="2100"/>
              <a:buFont typeface="Calibri"/>
              <a:buAutoNum type="arabicPeriod"/>
            </a:pPr>
            <a:r>
              <a:rPr b="0" i="0" lang="en-US" sz="2500" u="none" cap="none" strike="noStrike">
                <a:solidFill>
                  <a:schemeClr val="dk1"/>
                </a:solidFill>
                <a:latin typeface="Calibri"/>
                <a:ea typeface="Calibri"/>
                <a:cs typeface="Calibri"/>
                <a:sym typeface="Calibri"/>
              </a:rPr>
              <a:t>Include end-users as active participants in the design process  and reflect on how we interact, work and learn in the context of a targeted activity</a:t>
            </a:r>
            <a:endParaRPr b="0" i="0" sz="2500" u="none" cap="none" strike="noStrike">
              <a:solidFill>
                <a:schemeClr val="dk1"/>
              </a:solidFill>
              <a:latin typeface="Calibri"/>
              <a:ea typeface="Calibri"/>
              <a:cs typeface="Calibri"/>
              <a:sym typeface="Calibri"/>
            </a:endParaRPr>
          </a:p>
          <a:p>
            <a:pPr indent="0" lvl="0" marL="0" marR="0" rtl="0" algn="l">
              <a:lnSpc>
                <a:spcPct val="100000"/>
              </a:lnSpc>
              <a:spcBef>
                <a:spcPts val="800"/>
              </a:spcBef>
              <a:spcAft>
                <a:spcPts val="0"/>
              </a:spcAft>
              <a:buClr>
                <a:schemeClr val="dk1"/>
              </a:buClr>
              <a:buSzPts val="1400"/>
              <a:buFont typeface="Arial"/>
              <a:buNone/>
            </a:pPr>
            <a:r>
              <a:t/>
            </a:r>
            <a:endParaRPr b="0" i="0" sz="1800" u="none" cap="none" strike="noStrike">
              <a:solidFill>
                <a:schemeClr val="dk1"/>
              </a:solidFill>
              <a:latin typeface="Calibri"/>
              <a:ea typeface="Calibri"/>
              <a:cs typeface="Calibri"/>
              <a:sym typeface="Calibri"/>
            </a:endParaRPr>
          </a:p>
        </p:txBody>
      </p:sp>
      <p:sp>
        <p:nvSpPr>
          <p:cNvPr id="268" name="Google Shape;268;p7"/>
          <p:cNvSpPr txBox="1"/>
          <p:nvPr/>
        </p:nvSpPr>
        <p:spPr>
          <a:xfrm>
            <a:off x="121375" y="6453400"/>
            <a:ext cx="11986200" cy="313500"/>
          </a:xfrm>
          <a:prstGeom prst="rect">
            <a:avLst/>
          </a:prstGeom>
          <a:noFill/>
          <a:ln>
            <a:noFill/>
          </a:ln>
        </p:spPr>
        <p:txBody>
          <a:bodyPr anchorCtr="0" anchor="t" bIns="91425" lIns="91425" spcFirstLastPara="1" rIns="91425" wrap="square" tIns="91425">
            <a:noAutofit/>
          </a:bodyPr>
          <a:lstStyle/>
          <a:p>
            <a:pPr indent="0" lvl="0" marL="0" marR="0" rtl="0" algn="r">
              <a:lnSpc>
                <a:spcPct val="100000"/>
              </a:lnSpc>
              <a:spcBef>
                <a:spcPts val="0"/>
              </a:spcBef>
              <a:spcAft>
                <a:spcPts val="0"/>
              </a:spcAft>
              <a:buClr>
                <a:srgbClr val="000000"/>
              </a:buClr>
              <a:buSzPts val="1400"/>
              <a:buFont typeface="Arial"/>
              <a:buNone/>
            </a:pPr>
            <a:r>
              <a:t/>
            </a:r>
            <a:endParaRPr b="0" i="0" sz="1400" u="none" cap="none" strike="noStrike">
              <a:solidFill>
                <a:srgbClr val="434343"/>
              </a:solidFill>
              <a:latin typeface="Calibri"/>
              <a:ea typeface="Calibri"/>
              <a:cs typeface="Calibri"/>
              <a:sym typeface="Calibri"/>
            </a:endParaRPr>
          </a:p>
        </p:txBody>
      </p:sp>
      <p:sp>
        <p:nvSpPr>
          <p:cNvPr id="269" name="Google Shape;269;p7"/>
          <p:cNvSpPr txBox="1"/>
          <p:nvPr>
            <p:ph type="title"/>
          </p:nvPr>
        </p:nvSpPr>
        <p:spPr>
          <a:xfrm>
            <a:off x="1689675" y="821975"/>
            <a:ext cx="10086600" cy="763500"/>
          </a:xfrm>
          <a:prstGeom prst="rect">
            <a:avLst/>
          </a:prstGeom>
          <a:noFill/>
          <a:ln>
            <a:noFill/>
          </a:ln>
        </p:spPr>
        <p:txBody>
          <a:bodyPr anchorCtr="0" anchor="t" bIns="121900" lIns="121900" spcFirstLastPara="1" rIns="121900" wrap="square" tIns="121900">
            <a:normAutofit fontScale="90000"/>
          </a:bodyPr>
          <a:lstStyle/>
          <a:p>
            <a:pPr indent="0" lvl="0" marL="0" rtl="0" algn="just">
              <a:lnSpc>
                <a:spcPct val="115000"/>
              </a:lnSpc>
              <a:spcBef>
                <a:spcPts val="0"/>
              </a:spcBef>
              <a:spcAft>
                <a:spcPts val="0"/>
              </a:spcAft>
              <a:buClr>
                <a:schemeClr val="dk1"/>
              </a:buClr>
              <a:buSzPct val="50000"/>
              <a:buFont typeface="Arial"/>
              <a:buNone/>
            </a:pPr>
            <a:r>
              <a:rPr b="1" lang="en-US" sz="2200">
                <a:latin typeface="Century Gothic"/>
                <a:ea typeface="Century Gothic"/>
                <a:cs typeface="Century Gothic"/>
                <a:sym typeface="Century Gothic"/>
              </a:rPr>
              <a:t>“Recovery of cultural heritage through higher education driven open innovation”  based on Volunteer work!</a:t>
            </a:r>
            <a:endParaRPr b="1" sz="4700"/>
          </a:p>
        </p:txBody>
      </p:sp>
      <p:sp>
        <p:nvSpPr>
          <p:cNvPr id="270" name="Google Shape;270;p7"/>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3">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7"/>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272" name="Google Shape;272;p7"/>
          <p:cNvPicPr preferRelativeResize="0"/>
          <p:nvPr/>
        </p:nvPicPr>
        <p:blipFill rotWithShape="1">
          <a:blip r:embed="rId4">
            <a:alphaModFix/>
          </a:blip>
          <a:srcRect b="0" l="0" r="0" t="0"/>
          <a:stretch/>
        </p:blipFill>
        <p:spPr>
          <a:xfrm>
            <a:off x="0" y="0"/>
            <a:ext cx="12191999" cy="479768"/>
          </a:xfrm>
          <a:prstGeom prst="rect">
            <a:avLst/>
          </a:prstGeom>
          <a:noFill/>
          <a:ln>
            <a:noFill/>
          </a:ln>
        </p:spPr>
      </p:pic>
      <p:sp>
        <p:nvSpPr>
          <p:cNvPr id="273" name="Google Shape;273;p7"/>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77" name="Shape 277"/>
        <p:cNvGrpSpPr/>
        <p:nvPr/>
      </p:nvGrpSpPr>
      <p:grpSpPr>
        <a:xfrm>
          <a:off x="0" y="0"/>
          <a:ext cx="0" cy="0"/>
          <a:chOff x="0" y="0"/>
          <a:chExt cx="0" cy="0"/>
        </a:xfrm>
      </p:grpSpPr>
      <p:sp>
        <p:nvSpPr>
          <p:cNvPr id="278" name="Google Shape;278;p8"/>
          <p:cNvSpPr/>
          <p:nvPr/>
        </p:nvSpPr>
        <p:spPr>
          <a:xfrm flipH="1" rot="10800000">
            <a:off x="-1" y="-1"/>
            <a:ext cx="4403709" cy="6858001"/>
          </a:xfrm>
          <a:custGeom>
            <a:rect b="b" l="l" r="r" t="t"/>
            <a:pathLst>
              <a:path extrusionOk="0" h="6858001" w="4403709">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solidFill>
            <a:srgbClr val="41414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000000"/>
              </a:solidFill>
              <a:latin typeface="Calibri"/>
              <a:ea typeface="Calibri"/>
              <a:cs typeface="Calibri"/>
              <a:sym typeface="Calibri"/>
            </a:endParaRPr>
          </a:p>
        </p:txBody>
      </p:sp>
      <p:grpSp>
        <p:nvGrpSpPr>
          <p:cNvPr id="279" name="Google Shape;279;p8"/>
          <p:cNvGrpSpPr/>
          <p:nvPr/>
        </p:nvGrpSpPr>
        <p:grpSpPr>
          <a:xfrm>
            <a:off x="3315292" y="0"/>
            <a:ext cx="2436813" cy="6858001"/>
            <a:chOff x="1320800" y="0"/>
            <a:chExt cx="2436813" cy="6858001"/>
          </a:xfrm>
        </p:grpSpPr>
        <p:sp>
          <p:nvSpPr>
            <p:cNvPr id="280" name="Google Shape;280;p8"/>
            <p:cNvSpPr/>
            <p:nvPr/>
          </p:nvSpPr>
          <p:spPr>
            <a:xfrm>
              <a:off x="1627188" y="0"/>
              <a:ext cx="1122363" cy="5329238"/>
            </a:xfrm>
            <a:custGeom>
              <a:rect b="b" l="l" r="r" t="t"/>
              <a:pathLst>
                <a:path extrusionOk="0" h="3357" w="707">
                  <a:moveTo>
                    <a:pt x="0" y="3330"/>
                  </a:moveTo>
                  <a:lnTo>
                    <a:pt x="156" y="3357"/>
                  </a:lnTo>
                  <a:lnTo>
                    <a:pt x="707" y="0"/>
                  </a:lnTo>
                  <a:lnTo>
                    <a:pt x="547" y="0"/>
                  </a:lnTo>
                  <a:lnTo>
                    <a:pt x="0" y="333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281" name="Google Shape;281;p8"/>
            <p:cNvSpPr/>
            <p:nvPr/>
          </p:nvSpPr>
          <p:spPr>
            <a:xfrm>
              <a:off x="1320800" y="0"/>
              <a:ext cx="1117600" cy="5276850"/>
            </a:xfrm>
            <a:custGeom>
              <a:rect b="b" l="l" r="r" t="t"/>
              <a:pathLst>
                <a:path extrusionOk="0" h="3324" w="704">
                  <a:moveTo>
                    <a:pt x="704" y="0"/>
                  </a:moveTo>
                  <a:lnTo>
                    <a:pt x="545" y="0"/>
                  </a:lnTo>
                  <a:lnTo>
                    <a:pt x="0" y="3300"/>
                  </a:lnTo>
                  <a:lnTo>
                    <a:pt x="157" y="3324"/>
                  </a:lnTo>
                  <a:lnTo>
                    <a:pt x="704" y="0"/>
                  </a:lnTo>
                  <a:close/>
                </a:path>
              </a:pathLst>
            </a:custGeom>
            <a:solidFill>
              <a:srgbClr val="59595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282" name="Google Shape;282;p8"/>
            <p:cNvSpPr/>
            <p:nvPr/>
          </p:nvSpPr>
          <p:spPr>
            <a:xfrm>
              <a:off x="1320800" y="5238750"/>
              <a:ext cx="1228725" cy="1619250"/>
            </a:xfrm>
            <a:custGeom>
              <a:rect b="b" l="l" r="r" t="t"/>
              <a:pathLst>
                <a:path extrusionOk="0" h="1020" w="774">
                  <a:moveTo>
                    <a:pt x="0" y="0"/>
                  </a:moveTo>
                  <a:lnTo>
                    <a:pt x="740" y="1020"/>
                  </a:lnTo>
                  <a:lnTo>
                    <a:pt x="774" y="1020"/>
                  </a:lnTo>
                  <a:lnTo>
                    <a:pt x="0" y="0"/>
                  </a:lnTo>
                  <a:close/>
                </a:path>
              </a:pathLst>
            </a:custGeom>
            <a:solidFill>
              <a:srgbClr val="26262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283" name="Google Shape;283;p8"/>
            <p:cNvSpPr/>
            <p:nvPr/>
          </p:nvSpPr>
          <p:spPr>
            <a:xfrm>
              <a:off x="1627188" y="5291138"/>
              <a:ext cx="1495425" cy="1566863"/>
            </a:xfrm>
            <a:custGeom>
              <a:rect b="b" l="l" r="r" t="t"/>
              <a:pathLst>
                <a:path extrusionOk="0" h="987" w="942">
                  <a:moveTo>
                    <a:pt x="0" y="0"/>
                  </a:moveTo>
                  <a:lnTo>
                    <a:pt x="909" y="987"/>
                  </a:lnTo>
                  <a:lnTo>
                    <a:pt x="942" y="987"/>
                  </a:lnTo>
                  <a:lnTo>
                    <a:pt x="0" y="0"/>
                  </a:lnTo>
                  <a:close/>
                </a:path>
              </a:pathLst>
            </a:custGeom>
            <a:solidFill>
              <a:srgbClr val="1F3864"/>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284" name="Google Shape;284;p8"/>
            <p:cNvSpPr/>
            <p:nvPr/>
          </p:nvSpPr>
          <p:spPr>
            <a:xfrm>
              <a:off x="1627188" y="5286375"/>
              <a:ext cx="2130425" cy="1571625"/>
            </a:xfrm>
            <a:custGeom>
              <a:rect b="b" l="l" r="r" t="t"/>
              <a:pathLst>
                <a:path extrusionOk="0" h="990" w="1342">
                  <a:moveTo>
                    <a:pt x="0" y="3"/>
                  </a:moveTo>
                  <a:lnTo>
                    <a:pt x="942" y="990"/>
                  </a:lnTo>
                  <a:lnTo>
                    <a:pt x="1342" y="990"/>
                  </a:lnTo>
                  <a:lnTo>
                    <a:pt x="156" y="27"/>
                  </a:lnTo>
                  <a:lnTo>
                    <a:pt x="0" y="0"/>
                  </a:lnTo>
                  <a:lnTo>
                    <a:pt x="0" y="3"/>
                  </a:lnTo>
                  <a:close/>
                </a:path>
              </a:pathLst>
            </a:custGeom>
            <a:solidFill>
              <a:srgbClr val="2F5496"/>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sp>
          <p:nvSpPr>
            <p:cNvPr id="285" name="Google Shape;285;p8"/>
            <p:cNvSpPr/>
            <p:nvPr/>
          </p:nvSpPr>
          <p:spPr>
            <a:xfrm>
              <a:off x="1320800" y="5238750"/>
              <a:ext cx="1695450" cy="1619250"/>
            </a:xfrm>
            <a:custGeom>
              <a:rect b="b" l="l" r="r" t="t"/>
              <a:pathLst>
                <a:path extrusionOk="0" h="1020" w="1068">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400"/>
                <a:buFont typeface="Calibri"/>
                <a:buNone/>
              </a:pPr>
              <a:r>
                <a:t/>
              </a:r>
              <a:endParaRPr b="0" i="0" sz="1400" u="none" cap="none" strike="noStrike">
                <a:solidFill>
                  <a:srgbClr val="000000"/>
                </a:solidFill>
                <a:latin typeface="Arial"/>
                <a:ea typeface="Arial"/>
                <a:cs typeface="Arial"/>
                <a:sym typeface="Arial"/>
              </a:endParaRPr>
            </a:p>
          </p:txBody>
        </p:sp>
      </p:grpSp>
      <p:sp>
        <p:nvSpPr>
          <p:cNvPr id="286" name="Google Shape;286;p8"/>
          <p:cNvSpPr txBox="1"/>
          <p:nvPr>
            <p:ph type="title"/>
          </p:nvPr>
        </p:nvSpPr>
        <p:spPr>
          <a:xfrm>
            <a:off x="535020" y="685800"/>
            <a:ext cx="2780271" cy="510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FFFFFF"/>
              </a:buClr>
              <a:buSzPts val="4000"/>
              <a:buFont typeface="Calibri"/>
              <a:buNone/>
            </a:pPr>
            <a:r>
              <a:rPr lang="en-US" sz="4000">
                <a:solidFill>
                  <a:srgbClr val="FFFFFF"/>
                </a:solidFill>
              </a:rPr>
              <a:t>The outcomes as called in Erasmus+ terminology</a:t>
            </a:r>
            <a:endParaRPr/>
          </a:p>
        </p:txBody>
      </p:sp>
      <p:sp>
        <p:nvSpPr>
          <p:cNvPr id="287" name="Google Shape;287;p8"/>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3">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8"/>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289" name="Google Shape;289;p8"/>
          <p:cNvPicPr preferRelativeResize="0"/>
          <p:nvPr/>
        </p:nvPicPr>
        <p:blipFill rotWithShape="1">
          <a:blip r:embed="rId4">
            <a:alphaModFix/>
          </a:blip>
          <a:srcRect b="0" l="0" r="0" t="0"/>
          <a:stretch/>
        </p:blipFill>
        <p:spPr>
          <a:xfrm>
            <a:off x="0" y="0"/>
            <a:ext cx="12191999" cy="479768"/>
          </a:xfrm>
          <a:prstGeom prst="rect">
            <a:avLst/>
          </a:prstGeom>
          <a:noFill/>
          <a:ln>
            <a:noFill/>
          </a:ln>
        </p:spPr>
      </p:pic>
      <p:sp>
        <p:nvSpPr>
          <p:cNvPr id="290" name="Google Shape;290;p8"/>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pic>
        <p:nvPicPr>
          <p:cNvPr id="291" name="Google Shape;291;p8"/>
          <p:cNvPicPr preferRelativeResize="0"/>
          <p:nvPr/>
        </p:nvPicPr>
        <p:blipFill>
          <a:blip r:embed="rId5">
            <a:alphaModFix/>
          </a:blip>
          <a:stretch>
            <a:fillRect/>
          </a:stretch>
        </p:blipFill>
        <p:spPr>
          <a:xfrm>
            <a:off x="274001" y="0"/>
            <a:ext cx="3855698" cy="6858001"/>
          </a:xfrm>
          <a:prstGeom prst="rect">
            <a:avLst/>
          </a:prstGeom>
          <a:noFill/>
          <a:ln>
            <a:noFill/>
          </a:ln>
        </p:spPr>
      </p:pic>
      <p:pic>
        <p:nvPicPr>
          <p:cNvPr id="292" name="Google Shape;292;p8"/>
          <p:cNvPicPr preferRelativeResize="0"/>
          <p:nvPr/>
        </p:nvPicPr>
        <p:blipFill>
          <a:blip r:embed="rId6">
            <a:alphaModFix/>
          </a:blip>
          <a:stretch>
            <a:fillRect/>
          </a:stretch>
        </p:blipFill>
        <p:spPr>
          <a:xfrm>
            <a:off x="5010150" y="479775"/>
            <a:ext cx="7143750" cy="3486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9"/>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Calibri"/>
              <a:buNone/>
            </a:pPr>
            <a:br>
              <a:rPr lang="en-US"/>
            </a:br>
            <a:r>
              <a:rPr lang="en-US"/>
              <a:t>Best practices: 1.</a:t>
            </a:r>
            <a:r>
              <a:rPr lang="en-US" u="sng">
                <a:solidFill>
                  <a:schemeClr val="hlink"/>
                </a:solidFill>
                <a:hlinkClick r:id="rId3"/>
              </a:rPr>
              <a:t>Open innovation guide </a:t>
            </a:r>
            <a:endParaRPr/>
          </a:p>
        </p:txBody>
      </p:sp>
      <p:sp>
        <p:nvSpPr>
          <p:cNvPr id="298" name="Google Shape;298;p9"/>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Clr>
                <a:schemeClr val="dk1"/>
              </a:buClr>
              <a:buSzPts val="2800"/>
              <a:buNone/>
            </a:pPr>
            <a:r>
              <a:t/>
            </a:r>
            <a:endParaRPr/>
          </a:p>
        </p:txBody>
      </p:sp>
      <p:pic>
        <p:nvPicPr>
          <p:cNvPr id="299" name="Google Shape;299;p9"/>
          <p:cNvPicPr preferRelativeResize="0"/>
          <p:nvPr/>
        </p:nvPicPr>
        <p:blipFill rotWithShape="1">
          <a:blip r:embed="rId4">
            <a:alphaModFix/>
          </a:blip>
          <a:srcRect b="0" l="0" r="0" t="0"/>
          <a:stretch/>
        </p:blipFill>
        <p:spPr>
          <a:xfrm>
            <a:off x="5985375" y="2381250"/>
            <a:ext cx="4889201" cy="2838500"/>
          </a:xfrm>
          <a:prstGeom prst="rect">
            <a:avLst/>
          </a:prstGeom>
          <a:noFill/>
          <a:ln>
            <a:noFill/>
          </a:ln>
        </p:spPr>
      </p:pic>
      <p:sp>
        <p:nvSpPr>
          <p:cNvPr id="300" name="Google Shape;300;p9"/>
          <p:cNvSpPr/>
          <p:nvPr/>
        </p:nvSpPr>
        <p:spPr>
          <a:xfrm>
            <a:off x="11154060" y="6521524"/>
            <a:ext cx="786732" cy="336704"/>
          </a:xfrm>
          <a:custGeom>
            <a:rect b="b" l="l" r="r" t="t"/>
            <a:pathLst>
              <a:path extrusionOk="0" h="500675" w="1178624">
                <a:moveTo>
                  <a:pt x="0" y="0"/>
                </a:moveTo>
                <a:lnTo>
                  <a:pt x="1178624" y="0"/>
                </a:lnTo>
                <a:lnTo>
                  <a:pt x="1178624" y="500674"/>
                </a:lnTo>
                <a:lnTo>
                  <a:pt x="0" y="500674"/>
                </a:lnTo>
                <a:lnTo>
                  <a:pt x="0" y="0"/>
                </a:lnTo>
                <a:close/>
              </a:path>
            </a:pathLst>
          </a:custGeom>
          <a:blipFill rotWithShape="1">
            <a:blip r:embed="rId5">
              <a:alphaModFix amt="70000"/>
            </a:blip>
            <a:stretch>
              <a:fillRect b="0" l="0" r="-12128" t="0"/>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p9"/>
          <p:cNvSpPr txBox="1"/>
          <p:nvPr/>
        </p:nvSpPr>
        <p:spPr>
          <a:xfrm>
            <a:off x="259619" y="6637913"/>
            <a:ext cx="6342300" cy="77100"/>
          </a:xfrm>
          <a:prstGeom prst="rect">
            <a:avLst/>
          </a:prstGeom>
          <a:noFill/>
          <a:ln>
            <a:noFill/>
          </a:ln>
        </p:spPr>
        <p:txBody>
          <a:bodyPr anchorCtr="0" anchor="t" bIns="0" lIns="0" spcFirstLastPara="1" rIns="0" wrap="square" tIns="0">
            <a:spAutoFit/>
          </a:bodyPr>
          <a:lstStyle/>
          <a:p>
            <a:pPr indent="0" lvl="0" marL="0" marR="0" rtl="0" algn="l">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eCHOing CONFERENCE: An experience of collaboration between CHO and HEI for OI </a:t>
            </a:r>
            <a:endParaRPr b="0" i="0" sz="700" u="none" cap="none" strike="noStrike">
              <a:solidFill>
                <a:srgbClr val="888888"/>
              </a:solidFill>
              <a:latin typeface="Arial"/>
              <a:ea typeface="Arial"/>
              <a:cs typeface="Arial"/>
              <a:sym typeface="Arial"/>
            </a:endParaRPr>
          </a:p>
        </p:txBody>
      </p:sp>
      <p:pic>
        <p:nvPicPr>
          <p:cNvPr id="302" name="Google Shape;302;p9"/>
          <p:cNvPicPr preferRelativeResize="0"/>
          <p:nvPr/>
        </p:nvPicPr>
        <p:blipFill rotWithShape="1">
          <a:blip r:embed="rId6">
            <a:alphaModFix/>
          </a:blip>
          <a:srcRect b="0" l="0" r="0" t="0"/>
          <a:stretch/>
        </p:blipFill>
        <p:spPr>
          <a:xfrm>
            <a:off x="0" y="0"/>
            <a:ext cx="12191999" cy="479768"/>
          </a:xfrm>
          <a:prstGeom prst="rect">
            <a:avLst/>
          </a:prstGeom>
          <a:noFill/>
          <a:ln>
            <a:noFill/>
          </a:ln>
        </p:spPr>
      </p:pic>
      <p:sp>
        <p:nvSpPr>
          <p:cNvPr id="303" name="Google Shape;303;p9"/>
          <p:cNvSpPr txBox="1"/>
          <p:nvPr/>
        </p:nvSpPr>
        <p:spPr>
          <a:xfrm>
            <a:off x="7208028" y="6637909"/>
            <a:ext cx="3615300" cy="77100"/>
          </a:xfrm>
          <a:prstGeom prst="rect">
            <a:avLst/>
          </a:prstGeom>
          <a:noFill/>
          <a:ln>
            <a:noFill/>
          </a:ln>
        </p:spPr>
        <p:txBody>
          <a:bodyPr anchorCtr="0" anchor="t" bIns="0" lIns="0" spcFirstLastPara="1" rIns="0" wrap="square" tIns="0">
            <a:spAutoFit/>
          </a:bodyPr>
          <a:lstStyle/>
          <a:p>
            <a:pPr indent="0" lvl="0" marL="0" marR="0" rtl="0" algn="ctr">
              <a:lnSpc>
                <a:spcPct val="140040"/>
              </a:lnSpc>
              <a:spcBef>
                <a:spcPts val="0"/>
              </a:spcBef>
              <a:spcAft>
                <a:spcPts val="0"/>
              </a:spcAft>
              <a:buClr>
                <a:srgbClr val="000000"/>
              </a:buClr>
              <a:buSzPts val="500"/>
              <a:buFont typeface="Arial"/>
              <a:buNone/>
            </a:pPr>
            <a:r>
              <a:rPr b="1" i="0" lang="en-US" sz="500" u="none" cap="none" strike="noStrike">
                <a:solidFill>
                  <a:srgbClr val="888888"/>
                </a:solidFill>
                <a:latin typeface="Arimo"/>
                <a:ea typeface="Arimo"/>
                <a:cs typeface="Arimo"/>
                <a:sym typeface="Arimo"/>
              </a:rPr>
              <a:t>17 April 2024 - Pisa (Italy</a:t>
            </a:r>
            <a:endParaRPr b="0" i="0" sz="700" u="none" cap="none" strike="noStrike">
              <a:solidFill>
                <a:srgbClr val="888888"/>
              </a:solidFill>
              <a:latin typeface="Arial"/>
              <a:ea typeface="Arial"/>
              <a:cs typeface="Arial"/>
              <a:sym typeface="Arial"/>
            </a:endParaRPr>
          </a:p>
        </p:txBody>
      </p:sp>
      <p:pic>
        <p:nvPicPr>
          <p:cNvPr id="304" name="Google Shape;304;p9"/>
          <p:cNvPicPr preferRelativeResize="0"/>
          <p:nvPr/>
        </p:nvPicPr>
        <p:blipFill rotWithShape="1">
          <a:blip r:embed="rId7">
            <a:alphaModFix/>
          </a:blip>
          <a:srcRect b="0" l="0" r="0" t="0"/>
          <a:stretch/>
        </p:blipFill>
        <p:spPr>
          <a:xfrm>
            <a:off x="889325" y="1870476"/>
            <a:ext cx="10891323" cy="36017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