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5143500" cx="9144000"/>
  <p:notesSz cx="6858000" cy="9144000"/>
  <p:embeddedFontLst>
    <p:embeddedFont>
      <p:font typeface="Ubuntu"/>
      <p:regular r:id="rId39"/>
      <p:bold r:id="rId40"/>
      <p:italic r:id="rId41"/>
      <p:boldItalic r:id="rId42"/>
    </p:embeddedFont>
    <p:embeddedFont>
      <p:font typeface="Ubuntu Light"/>
      <p:regular r:id="rId43"/>
      <p:bold r:id="rId44"/>
      <p:italic r:id="rId45"/>
      <p:boldItalic r:id="rId46"/>
    </p:embeddedFont>
    <p:embeddedFont>
      <p:font typeface="Roboto"/>
      <p:regular r:id="rId47"/>
      <p:bold r:id="rId48"/>
      <p:italic r:id="rId49"/>
      <p:boldItalic r:id="rId50"/>
    </p:embeddedFont>
    <p:embeddedFont>
      <p:font typeface="Ubuntu Medium"/>
      <p:regular r:id="rId51"/>
      <p:bold r:id="rId52"/>
      <p:italic r:id="rId53"/>
      <p:boldItalic r:id="rId54"/>
    </p:embeddedFont>
    <p:embeddedFont>
      <p:font typeface="Open Sans Medium"/>
      <p:regular r:id="rId55"/>
      <p:bold r:id="rId56"/>
      <p:italic r:id="rId57"/>
      <p:boldItalic r:id="rId58"/>
    </p:embeddedFont>
    <p:embeddedFont>
      <p:font typeface="Open Sans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5E250C9-A16C-4946-BF97-6C0AE73C1BF4}">
  <a:tblStyle styleId="{55E250C9-A16C-4946-BF97-6C0AE73C1B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-bold.fntdata"/><Relationship Id="rId42" Type="http://schemas.openxmlformats.org/officeDocument/2006/relationships/font" Target="fonts/Ubuntu-boldItalic.fntdata"/><Relationship Id="rId41" Type="http://schemas.openxmlformats.org/officeDocument/2006/relationships/font" Target="fonts/Ubuntu-italic.fntdata"/><Relationship Id="rId44" Type="http://schemas.openxmlformats.org/officeDocument/2006/relationships/font" Target="fonts/UbuntuLight-bold.fntdata"/><Relationship Id="rId43" Type="http://schemas.openxmlformats.org/officeDocument/2006/relationships/font" Target="fonts/UbuntuLight-regular.fntdata"/><Relationship Id="rId46" Type="http://schemas.openxmlformats.org/officeDocument/2006/relationships/font" Target="fonts/UbuntuLight-boldItalic.fntdata"/><Relationship Id="rId45" Type="http://schemas.openxmlformats.org/officeDocument/2006/relationships/font" Target="fonts/UbuntuLight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Roboto-bold.fntdata"/><Relationship Id="rId47" Type="http://schemas.openxmlformats.org/officeDocument/2006/relationships/font" Target="fonts/Roboto-regular.fntdata"/><Relationship Id="rId49" Type="http://schemas.openxmlformats.org/officeDocument/2006/relationships/font" Target="fonts/Roboto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font" Target="fonts/Ubuntu-regular.fntdata"/><Relationship Id="rId38" Type="http://schemas.openxmlformats.org/officeDocument/2006/relationships/slide" Target="slides/slide32.xml"/><Relationship Id="rId62" Type="http://schemas.openxmlformats.org/officeDocument/2006/relationships/font" Target="fonts/OpenSans-boldItalic.fntdata"/><Relationship Id="rId61" Type="http://schemas.openxmlformats.org/officeDocument/2006/relationships/font" Target="fonts/OpenSans-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OpenSans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UbuntuMedium-regular.fntdata"/><Relationship Id="rId50" Type="http://schemas.openxmlformats.org/officeDocument/2006/relationships/font" Target="fonts/Roboto-boldItalic.fntdata"/><Relationship Id="rId53" Type="http://schemas.openxmlformats.org/officeDocument/2006/relationships/font" Target="fonts/UbuntuMedium-italic.fntdata"/><Relationship Id="rId52" Type="http://schemas.openxmlformats.org/officeDocument/2006/relationships/font" Target="fonts/UbuntuMedium-bold.fntdata"/><Relationship Id="rId11" Type="http://schemas.openxmlformats.org/officeDocument/2006/relationships/slide" Target="slides/slide5.xml"/><Relationship Id="rId55" Type="http://schemas.openxmlformats.org/officeDocument/2006/relationships/font" Target="fonts/OpenSansMedium-regular.fntdata"/><Relationship Id="rId10" Type="http://schemas.openxmlformats.org/officeDocument/2006/relationships/slide" Target="slides/slide4.xml"/><Relationship Id="rId54" Type="http://schemas.openxmlformats.org/officeDocument/2006/relationships/font" Target="fonts/UbuntuMedium-boldItalic.fntdata"/><Relationship Id="rId13" Type="http://schemas.openxmlformats.org/officeDocument/2006/relationships/slide" Target="slides/slide7.xml"/><Relationship Id="rId57" Type="http://schemas.openxmlformats.org/officeDocument/2006/relationships/font" Target="fonts/OpenSansMedium-italic.fntdata"/><Relationship Id="rId12" Type="http://schemas.openxmlformats.org/officeDocument/2006/relationships/slide" Target="slides/slide6.xml"/><Relationship Id="rId56" Type="http://schemas.openxmlformats.org/officeDocument/2006/relationships/font" Target="fonts/OpenSansMedium-bold.fntdata"/><Relationship Id="rId15" Type="http://schemas.openxmlformats.org/officeDocument/2006/relationships/slide" Target="slides/slide9.xml"/><Relationship Id="rId59" Type="http://schemas.openxmlformats.org/officeDocument/2006/relationships/font" Target="fonts/OpenSans-regular.fntdata"/><Relationship Id="rId14" Type="http://schemas.openxmlformats.org/officeDocument/2006/relationships/slide" Target="slides/slide8.xml"/><Relationship Id="rId58" Type="http://schemas.openxmlformats.org/officeDocument/2006/relationships/font" Target="fonts/OpenSansMedium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9f4b59c2a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9f4b59c2a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f0b85cee4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f0b85cee4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86d4878034_0_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86d4878034_0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f0f8c8804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f0f8c8804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86d4878034_0_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86d4878034_0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cdef01bd3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cdef01bd3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cdef01bd3f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cdef01bd3f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cdef01bd3f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cdef01bd3f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cdf403de6f_0_7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cdf403de6f_0_7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f0b85cee4b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f0b85cee4b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f0b85cee4b_0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f0b85cee4b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86d4878034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86d4878034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f0b85cee4b_0_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f0b85cee4b_0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f0b85cee4b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3f0b85cee4b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f0bc63064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3f0bc63064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cdf1a60bc9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3cdf1a60bc9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cdf1a60bc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cdf1a60bc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f0b85cee4b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f0b85cee4b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f0b85cee4b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f0b85cee4b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86d4878034_0_10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386d4878034_0_10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cdef01bd3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3cdef01bd3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86d4878034_0_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386d4878034_0_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86d48780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86d48780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cdf403de6f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cdf403de6f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f0b85cee4b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f0b85cee4b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cdf403de6f_0_8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cdf403de6f_0_8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86d4878034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86d4878034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86d4878034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86d4878034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86d4878034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86d4878034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86d4878034_0_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86d4878034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cdf1a60bc9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cdf1a60bc9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cdf403de6f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cdf403de6f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HNB2025-Title and Content">
  <p:cSld name="Title and 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" y="-696934"/>
            <a:ext cx="3136900" cy="6126179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14288">
              <a:srgbClr val="000000">
                <a:alpha val="12939"/>
              </a:srgbClr>
            </a:outerShdw>
          </a:effectLst>
        </p:spPr>
      </p:pic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940988"/>
            <a:ext cx="7886700" cy="38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2288A"/>
              </a:buClr>
              <a:buSzPts val="2100"/>
              <a:buFont typeface="Open Sans"/>
              <a:buChar char="•"/>
              <a:defRPr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2288A"/>
              </a:buClr>
              <a:buSzPts val="1800"/>
              <a:buFont typeface="Open Sans"/>
              <a:buChar char="•"/>
              <a:defRPr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Open Sans"/>
              <a:buChar char="•"/>
              <a:defRPr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Open Sans"/>
              <a:buChar char="•"/>
              <a:defRPr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Open Sans"/>
              <a:buChar char="•"/>
              <a:defRPr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56788" y="4921298"/>
            <a:ext cx="548700" cy="1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54" name="Google Shape;54;p13"/>
          <p:cNvSpPr txBox="1"/>
          <p:nvPr>
            <p:ph type="title"/>
          </p:nvPr>
        </p:nvSpPr>
        <p:spPr>
          <a:xfrm>
            <a:off x="4376081" y="196144"/>
            <a:ext cx="4767900" cy="60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 Medium"/>
              <a:buNone/>
              <a:defRPr b="0" i="0" sz="1300" u="none" cap="none" strike="noStrike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46481" l="0" r="0" t="0"/>
          <a:stretch/>
        </p:blipFill>
        <p:spPr>
          <a:xfrm>
            <a:off x="52255" y="4682933"/>
            <a:ext cx="441907" cy="418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" type="obj">
  <p:cSld name="OBJEC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437784" y="132891"/>
            <a:ext cx="82827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24100" lIns="48225" spcFirstLastPara="1" rIns="48225" wrap="square" tIns="241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440794" y="629840"/>
            <a:ext cx="8279700" cy="3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4100" lIns="48225" spcFirstLastPara="1" rIns="48225" wrap="square" tIns="24100">
            <a:normAutofit/>
          </a:bodyPr>
          <a:lstStyle>
            <a:lvl1pPr indent="-38735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̶"/>
              <a:defRPr/>
            </a:lvl1pPr>
            <a:lvl2pPr indent="-38735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/>
            </a:lvl2pPr>
            <a:lvl3pPr indent="-38735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■"/>
              <a:defRPr/>
            </a:lvl3pPr>
            <a:lvl4pPr indent="-38735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/>
            </a:lvl4pPr>
            <a:lvl5pPr indent="-38735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̶"/>
              <a:defRPr/>
            </a:lvl5pPr>
            <a:lvl6pPr indent="-2857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/>
            </a:lvl6pPr>
            <a:lvl7pPr indent="-2857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/>
            </a:lvl7pPr>
            <a:lvl8pPr indent="-2857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/>
            </a:lvl8pPr>
            <a:lvl9pPr indent="-285750" lvl="8" marL="4114800" algn="l">
              <a:lnSpc>
                <a:spcPct val="90000"/>
              </a:lnSpc>
              <a:spcBef>
                <a:spcPts val="500"/>
              </a:spcBef>
              <a:spcAft>
                <a:spcPts val="1600"/>
              </a:spcAft>
              <a:buClr>
                <a:schemeClr val="dk1"/>
              </a:buClr>
              <a:buSzPts val="900"/>
              <a:buChar char="■"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2147683" y="4719043"/>
            <a:ext cx="1212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100" lIns="48225" spcFirstLastPara="1" rIns="48225" wrap="square" tIns="241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591555" y="4743153"/>
            <a:ext cx="4405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100" lIns="48225" spcFirstLastPara="1" rIns="48225" wrap="square" tIns="241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222065" y="4719043"/>
            <a:ext cx="486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100" lIns="48225" spcFirstLastPara="1" rIns="48225" wrap="square" tIns="241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70.png"/><Relationship Id="rId5" Type="http://schemas.openxmlformats.org/officeDocument/2006/relationships/image" Target="../media/image44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wikidata.org/wiki/Property:P5361" TargetMode="External"/><Relationship Id="rId4" Type="http://schemas.openxmlformats.org/officeDocument/2006/relationships/hyperlink" Target="https://www.wikidata.org/wiki/Property:P268" TargetMode="External"/><Relationship Id="rId9" Type="http://schemas.openxmlformats.org/officeDocument/2006/relationships/image" Target="../media/image57.png"/><Relationship Id="rId5" Type="http://schemas.openxmlformats.org/officeDocument/2006/relationships/hyperlink" Target="https://www.wikidata.org/wiki/Property:P950" TargetMode="External"/><Relationship Id="rId6" Type="http://schemas.openxmlformats.org/officeDocument/2006/relationships/hyperlink" Target="https://www.wikidata.org/wiki/Property:P227" TargetMode="External"/><Relationship Id="rId7" Type="http://schemas.openxmlformats.org/officeDocument/2006/relationships/hyperlink" Target="https://www.wikidata.org/wiki/Property:P244" TargetMode="External"/><Relationship Id="rId8" Type="http://schemas.openxmlformats.org/officeDocument/2006/relationships/image" Target="../media/image12.png"/><Relationship Id="rId11" Type="http://schemas.openxmlformats.org/officeDocument/2006/relationships/image" Target="../media/image64.png"/><Relationship Id="rId10" Type="http://schemas.openxmlformats.org/officeDocument/2006/relationships/image" Target="../media/image60.png"/><Relationship Id="rId12" Type="http://schemas.openxmlformats.org/officeDocument/2006/relationships/hyperlink" Target="https://doi.org/10.1007/978-3-031-72440-4_4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6.png"/><Relationship Id="rId4" Type="http://schemas.openxmlformats.org/officeDocument/2006/relationships/hyperlink" Target="https://es.wikipedia.org/wiki/Miguel_de_Cervantes" TargetMode="External"/><Relationship Id="rId5" Type="http://schemas.openxmlformats.org/officeDocument/2006/relationships/image" Target="../media/image104.png"/><Relationship Id="rId6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rdaregistry.info/" TargetMode="External"/><Relationship Id="rId4" Type="http://schemas.openxmlformats.org/officeDocument/2006/relationships/hyperlink" Target="https://data.cervantesvirtual.com/sparql" TargetMode="External"/><Relationship Id="rId9" Type="http://schemas.openxmlformats.org/officeDocument/2006/relationships/image" Target="../media/image80.png"/><Relationship Id="rId5" Type="http://schemas.openxmlformats.org/officeDocument/2006/relationships/hyperlink" Target="https://data.cervantesvirtual.com/" TargetMode="External"/><Relationship Id="rId6" Type="http://schemas.openxmlformats.org/officeDocument/2006/relationships/image" Target="../media/image75.gif"/><Relationship Id="rId7" Type="http://schemas.openxmlformats.org/officeDocument/2006/relationships/image" Target="../media/image76.png"/><Relationship Id="rId8" Type="http://schemas.openxmlformats.org/officeDocument/2006/relationships/image" Target="../media/image68.png"/><Relationship Id="rId11" Type="http://schemas.openxmlformats.org/officeDocument/2006/relationships/image" Target="../media/image84.png"/><Relationship Id="rId10" Type="http://schemas.openxmlformats.org/officeDocument/2006/relationships/image" Target="../media/image77.png"/><Relationship Id="rId12" Type="http://schemas.openxmlformats.org/officeDocument/2006/relationships/image" Target="../media/image6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3.png"/><Relationship Id="rId4" Type="http://schemas.openxmlformats.org/officeDocument/2006/relationships/hyperlink" Target="https://www.cervantesvirtual.com/buscador/?q=miguel+de+cervantes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1.png"/><Relationship Id="rId4" Type="http://schemas.openxmlformats.org/officeDocument/2006/relationships/hyperlink" Target="https://data.nls.uk/projects/the-national-librarians-research-fellowship-in-digital-scholarship-2022-23/" TargetMode="External"/><Relationship Id="rId9" Type="http://schemas.openxmlformats.org/officeDocument/2006/relationships/hyperlink" Target="https://doi.org/10.1177/01655515231174386" TargetMode="External"/><Relationship Id="rId5" Type="http://schemas.openxmlformats.org/officeDocument/2006/relationships/image" Target="../media/image86.png"/><Relationship Id="rId6" Type="http://schemas.openxmlformats.org/officeDocument/2006/relationships/hyperlink" Target="https://github.com/NLS-Digital-Scholarship/nls-fellowship-2022-23" TargetMode="External"/><Relationship Id="rId7" Type="http://schemas.openxmlformats.org/officeDocument/2006/relationships/image" Target="../media/image73.png"/><Relationship Id="rId8" Type="http://schemas.openxmlformats.org/officeDocument/2006/relationships/image" Target="../media/image78.png"/><Relationship Id="rId11" Type="http://schemas.openxmlformats.org/officeDocument/2006/relationships/image" Target="../media/image87.png"/><Relationship Id="rId10" Type="http://schemas.openxmlformats.org/officeDocument/2006/relationships/image" Target="../media/image7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hyperlink" Target="https://doi.org/10.46298/transformations.14729" TargetMode="External"/><Relationship Id="rId5" Type="http://schemas.openxmlformats.org/officeDocument/2006/relationships/image" Target="../media/image78.png"/><Relationship Id="rId6" Type="http://schemas.openxmlformats.org/officeDocument/2006/relationships/image" Target="../media/image83.png"/><Relationship Id="rId7" Type="http://schemas.openxmlformats.org/officeDocument/2006/relationships/hyperlink" Target="https://atrium-research.eu/blog/Reusing%20bibliographic%20content/" TargetMode="External"/><Relationship Id="rId8" Type="http://schemas.openxmlformats.org/officeDocument/2006/relationships/image" Target="../media/image90.png"/><Relationship Id="rId10" Type="http://schemas.openxmlformats.org/officeDocument/2006/relationships/image" Target="../media/image6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inz.si/en/2026/03/27/gustavo-candela-zgodovina-na-spici/" TargetMode="External"/><Relationship Id="rId4" Type="http://schemas.openxmlformats.org/officeDocument/2006/relationships/image" Target="../media/image1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1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78.png"/><Relationship Id="rId7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11.png"/><Relationship Id="rId13" Type="http://schemas.openxmlformats.org/officeDocument/2006/relationships/image" Target="../media/image5.png"/><Relationship Id="rId1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3.png"/><Relationship Id="rId14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Relationship Id="rId7" Type="http://schemas.openxmlformats.org/officeDocument/2006/relationships/image" Target="../media/image4.png"/><Relationship Id="rId8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9.png"/><Relationship Id="rId4" Type="http://schemas.openxmlformats.org/officeDocument/2006/relationships/image" Target="../media/image1.png"/><Relationship Id="rId5" Type="http://schemas.openxmlformats.org/officeDocument/2006/relationships/image" Target="../media/image98.png"/><Relationship Id="rId6" Type="http://schemas.openxmlformats.org/officeDocument/2006/relationships/hyperlink" Target="https://commons.wikimedia.org/wiki/File:Instituciones_culturales_y_Wikimedia.pdf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2.png"/><Relationship Id="rId4" Type="http://schemas.openxmlformats.org/officeDocument/2006/relationships/image" Target="../media/image134.png"/><Relationship Id="rId9" Type="http://schemas.openxmlformats.org/officeDocument/2006/relationships/image" Target="../media/image103.png"/><Relationship Id="rId5" Type="http://schemas.openxmlformats.org/officeDocument/2006/relationships/image" Target="../media/image95.png"/><Relationship Id="rId6" Type="http://schemas.openxmlformats.org/officeDocument/2006/relationships/hyperlink" Target="https://archivodemocracia.ua.es/" TargetMode="External"/><Relationship Id="rId7" Type="http://schemas.openxmlformats.org/officeDocument/2006/relationships/hyperlink" Target="https://wikimedia.es/marzo-en-wikimedia-espana-actividades-por-el-8m-para-visibilizar-a-las-mujeres-en-wikipedia/" TargetMode="External"/><Relationship Id="rId8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0.png"/><Relationship Id="rId4" Type="http://schemas.openxmlformats.org/officeDocument/2006/relationships/hyperlink" Target="https://wikimedia.es/abiertas-las-inscripciones-para-wikidata-en-el-contexto-glam-ii-patrimonio-conectado-en-el-museo-del-prado/" TargetMode="External"/><Relationship Id="rId9" Type="http://schemas.openxmlformats.org/officeDocument/2006/relationships/hyperlink" Target="https://creativecommons.org/licenses/by-sa/4.0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97.png"/><Relationship Id="rId7" Type="http://schemas.openxmlformats.org/officeDocument/2006/relationships/hyperlink" Target="https://commons.wikimedia.org/wiki/File:Wikidata_en_el_contexto_GLAM_II_18.jpg" TargetMode="External"/><Relationship Id="rId8" Type="http://schemas.openxmlformats.org/officeDocument/2006/relationships/hyperlink" Target="https://creativecommons.org/licenses/by-sa/4.0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9.png"/><Relationship Id="rId4" Type="http://schemas.openxmlformats.org/officeDocument/2006/relationships/image" Target="../media/image99.png"/><Relationship Id="rId5" Type="http://schemas.openxmlformats.org/officeDocument/2006/relationships/hyperlink" Target="https://w.wiki/FZGn" TargetMode="External"/><Relationship Id="rId6" Type="http://schemas.openxmlformats.org/officeDocument/2006/relationships/hyperlink" Target="https://doi.org/10.5334/johd.438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6.png"/><Relationship Id="rId4" Type="http://schemas.openxmlformats.org/officeDocument/2006/relationships/hyperlink" Target="https://doi.org/10.5860/ital.v44i4.17432" TargetMode="External"/><Relationship Id="rId9" Type="http://schemas.openxmlformats.org/officeDocument/2006/relationships/image" Target="../media/image26.png"/><Relationship Id="rId5" Type="http://schemas.openxmlformats.org/officeDocument/2006/relationships/image" Target="../media/image122.png"/><Relationship Id="rId6" Type="http://schemas.openxmlformats.org/officeDocument/2006/relationships/image" Target="../media/image12.png"/><Relationship Id="rId7" Type="http://schemas.openxmlformats.org/officeDocument/2006/relationships/image" Target="../media/image57.png"/><Relationship Id="rId8" Type="http://schemas.openxmlformats.org/officeDocument/2006/relationships/image" Target="../media/image60.png"/><Relationship Id="rId10" Type="http://schemas.openxmlformats.org/officeDocument/2006/relationships/image" Target="../media/image9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0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7.png"/><Relationship Id="rId4" Type="http://schemas.openxmlformats.org/officeDocument/2006/relationships/image" Target="../media/image101.png"/><Relationship Id="rId5" Type="http://schemas.openxmlformats.org/officeDocument/2006/relationships/image" Target="../media/image128.png"/><Relationship Id="rId6" Type="http://schemas.openxmlformats.org/officeDocument/2006/relationships/image" Target="../media/image10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3.png"/><Relationship Id="rId4" Type="http://schemas.openxmlformats.org/officeDocument/2006/relationships/image" Target="../media/image118.png"/><Relationship Id="rId5" Type="http://schemas.openxmlformats.org/officeDocument/2006/relationships/hyperlink" Target="https://www.wikibase.cloud/" TargetMode="External"/><Relationship Id="rId6" Type="http://schemas.openxmlformats.org/officeDocument/2006/relationships/image" Target="../media/image127.png"/><Relationship Id="rId7" Type="http://schemas.openxmlformats.org/officeDocument/2006/relationships/image" Target="../media/image110.png"/><Relationship Id="rId8" Type="http://schemas.openxmlformats.org/officeDocument/2006/relationships/hyperlink" Target="https://doi.org/10.5281/zenodo.18077408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4.png"/><Relationship Id="rId4" Type="http://schemas.openxmlformats.org/officeDocument/2006/relationships/image" Target="../media/image105.png"/><Relationship Id="rId9" Type="http://schemas.openxmlformats.org/officeDocument/2006/relationships/hyperlink" Target="https://www.cultura.gob.es/en/cultura/areas/archivos/mc/centros/cida/4-difusion-cooperacion/4-1-guias-de-lectura/guia-exilio-espanol-1939-archivos-estatales.html" TargetMode="External"/><Relationship Id="rId5" Type="http://schemas.openxmlformats.org/officeDocument/2006/relationships/image" Target="../media/image108.png"/><Relationship Id="rId6" Type="http://schemas.openxmlformats.org/officeDocument/2006/relationships/image" Target="../media/image121.png"/><Relationship Id="rId7" Type="http://schemas.openxmlformats.org/officeDocument/2006/relationships/image" Target="../media/image106.png"/><Relationship Id="rId8" Type="http://schemas.openxmlformats.org/officeDocument/2006/relationships/hyperlink" Target="https://github.com/hibernator11/Spanish-Civil-War-KGs" TargetMode="External"/><Relationship Id="rId11" Type="http://schemas.openxmlformats.org/officeDocument/2006/relationships/image" Target="../media/image114.png"/><Relationship Id="rId10" Type="http://schemas.openxmlformats.org/officeDocument/2006/relationships/image" Target="../media/image112.png"/><Relationship Id="rId12" Type="http://schemas.openxmlformats.org/officeDocument/2006/relationships/image" Target="../media/image117.png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image" Target="../media/image31.png"/><Relationship Id="rId22" Type="http://schemas.openxmlformats.org/officeDocument/2006/relationships/image" Target="../media/image11.png"/><Relationship Id="rId21" Type="http://schemas.openxmlformats.org/officeDocument/2006/relationships/image" Target="../media/image3.png"/><Relationship Id="rId24" Type="http://schemas.openxmlformats.org/officeDocument/2006/relationships/image" Target="../media/image15.png"/><Relationship Id="rId23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gcandela@ua.es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6.png"/><Relationship Id="rId25" Type="http://schemas.openxmlformats.org/officeDocument/2006/relationships/image" Target="../media/image50.png"/><Relationship Id="rId5" Type="http://schemas.openxmlformats.org/officeDocument/2006/relationships/image" Target="../media/image29.png"/><Relationship Id="rId6" Type="http://schemas.openxmlformats.org/officeDocument/2006/relationships/image" Target="../media/image19.png"/><Relationship Id="rId7" Type="http://schemas.openxmlformats.org/officeDocument/2006/relationships/hyperlink" Target="https://www.ua.es/" TargetMode="External"/><Relationship Id="rId8" Type="http://schemas.openxmlformats.org/officeDocument/2006/relationships/image" Target="../media/image10.png"/><Relationship Id="rId11" Type="http://schemas.openxmlformats.org/officeDocument/2006/relationships/image" Target="../media/image74.png"/><Relationship Id="rId10" Type="http://schemas.openxmlformats.org/officeDocument/2006/relationships/image" Target="../media/image9.png"/><Relationship Id="rId13" Type="http://schemas.openxmlformats.org/officeDocument/2006/relationships/image" Target="../media/image13.png"/><Relationship Id="rId12" Type="http://schemas.openxmlformats.org/officeDocument/2006/relationships/image" Target="../media/image27.png"/><Relationship Id="rId15" Type="http://schemas.openxmlformats.org/officeDocument/2006/relationships/image" Target="../media/image71.png"/><Relationship Id="rId14" Type="http://schemas.openxmlformats.org/officeDocument/2006/relationships/image" Target="../media/image23.png"/><Relationship Id="rId17" Type="http://schemas.openxmlformats.org/officeDocument/2006/relationships/image" Target="../media/image17.png"/><Relationship Id="rId16" Type="http://schemas.openxmlformats.org/officeDocument/2006/relationships/image" Target="../media/image30.png"/><Relationship Id="rId19" Type="http://schemas.openxmlformats.org/officeDocument/2006/relationships/image" Target="../media/image24.png"/><Relationship Id="rId18" Type="http://schemas.openxmlformats.org/officeDocument/2006/relationships/image" Target="../media/image4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19.png"/><Relationship Id="rId5" Type="http://schemas.openxmlformats.org/officeDocument/2006/relationships/image" Target="../media/image115.png"/><Relationship Id="rId6" Type="http://schemas.openxmlformats.org/officeDocument/2006/relationships/image" Target="../media/image12.png"/><Relationship Id="rId7" Type="http://schemas.openxmlformats.org/officeDocument/2006/relationships/image" Target="../media/image11.png"/><Relationship Id="rId8" Type="http://schemas.openxmlformats.org/officeDocument/2006/relationships/image" Target="../media/image120.png"/><Relationship Id="rId11" Type="http://schemas.openxmlformats.org/officeDocument/2006/relationships/image" Target="../media/image123.png"/><Relationship Id="rId10" Type="http://schemas.openxmlformats.org/officeDocument/2006/relationships/image" Target="../media/image132.png"/><Relationship Id="rId13" Type="http://schemas.openxmlformats.org/officeDocument/2006/relationships/hyperlink" Target="https://archivospatrimoniales.uc.cl/" TargetMode="External"/><Relationship Id="rId12" Type="http://schemas.openxmlformats.org/officeDocument/2006/relationships/image" Target="../media/image13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png"/><Relationship Id="rId4" Type="http://schemas.openxmlformats.org/officeDocument/2006/relationships/image" Target="../media/image1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53.png"/><Relationship Id="rId22" Type="http://schemas.openxmlformats.org/officeDocument/2006/relationships/image" Target="../media/image28.gif"/><Relationship Id="rId21" Type="http://schemas.openxmlformats.org/officeDocument/2006/relationships/hyperlink" Target="https://bl.iro.bl.uk/collections/36116aa1-7037-40f3-9b91-ecb1be15e226?locale=it&amp;view=gallery" TargetMode="External"/><Relationship Id="rId24" Type="http://schemas.openxmlformats.org/officeDocument/2006/relationships/image" Target="../media/image39.png"/><Relationship Id="rId23" Type="http://schemas.openxmlformats.org/officeDocument/2006/relationships/hyperlink" Target="https://data.nationallibrary.fi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Relationship Id="rId4" Type="http://schemas.openxmlformats.org/officeDocument/2006/relationships/hyperlink" Target="https://doi.org/10.5281/zenodo.8051036" TargetMode="External"/><Relationship Id="rId9" Type="http://schemas.openxmlformats.org/officeDocument/2006/relationships/hyperlink" Target="https://bnelab.bne.es" TargetMode="External"/><Relationship Id="rId26" Type="http://schemas.openxmlformats.org/officeDocument/2006/relationships/image" Target="../media/image47.png"/><Relationship Id="rId25" Type="http://schemas.openxmlformats.org/officeDocument/2006/relationships/image" Target="../media/image35.png"/><Relationship Id="rId28" Type="http://schemas.openxmlformats.org/officeDocument/2006/relationships/hyperlink" Target="https://api.moma.org/" TargetMode="External"/><Relationship Id="rId27" Type="http://schemas.openxmlformats.org/officeDocument/2006/relationships/image" Target="../media/image52.png"/><Relationship Id="rId5" Type="http://schemas.openxmlformats.org/officeDocument/2006/relationships/image" Target="../media/image33.png"/><Relationship Id="rId6" Type="http://schemas.openxmlformats.org/officeDocument/2006/relationships/hyperlink" Target="https://id.loc.gov" TargetMode="External"/><Relationship Id="rId29" Type="http://schemas.openxmlformats.org/officeDocument/2006/relationships/image" Target="../media/image56.png"/><Relationship Id="rId7" Type="http://schemas.openxmlformats.org/officeDocument/2006/relationships/image" Target="../media/image32.png"/><Relationship Id="rId8" Type="http://schemas.openxmlformats.org/officeDocument/2006/relationships/hyperlink" Target="https://data.bibliotheken.nl" TargetMode="External"/><Relationship Id="rId30" Type="http://schemas.openxmlformats.org/officeDocument/2006/relationships/hyperlink" Target="https://www.getty.edu/databases-tools-and-technologies/provenance/" TargetMode="External"/><Relationship Id="rId11" Type="http://schemas.openxmlformats.org/officeDocument/2006/relationships/hyperlink" Target="https://www.dnb.de/EN/lds" TargetMode="External"/><Relationship Id="rId10" Type="http://schemas.openxmlformats.org/officeDocument/2006/relationships/hyperlink" Target="https://data.bnf.fr/" TargetMode="External"/><Relationship Id="rId13" Type="http://schemas.openxmlformats.org/officeDocument/2006/relationships/image" Target="../media/image34.png"/><Relationship Id="rId12" Type="http://schemas.openxmlformats.org/officeDocument/2006/relationships/image" Target="../media/image22.png"/><Relationship Id="rId15" Type="http://schemas.openxmlformats.org/officeDocument/2006/relationships/hyperlink" Target="https://americanart.si.edu/about/lod" TargetMode="External"/><Relationship Id="rId14" Type="http://schemas.openxmlformats.org/officeDocument/2006/relationships/hyperlink" Target="https://labs.onb.ac.at/en/dataset/lod" TargetMode="External"/><Relationship Id="rId17" Type="http://schemas.openxmlformats.org/officeDocument/2006/relationships/image" Target="../media/image21.png"/><Relationship Id="rId16" Type="http://schemas.openxmlformats.org/officeDocument/2006/relationships/hyperlink" Target="https://data.bnl.lu/" TargetMode="External"/><Relationship Id="rId19" Type="http://schemas.openxmlformats.org/officeDocument/2006/relationships/image" Target="../media/image48.png"/><Relationship Id="rId18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0.png"/><Relationship Id="rId4" Type="http://schemas.openxmlformats.org/officeDocument/2006/relationships/image" Target="../media/image38.png"/><Relationship Id="rId5" Type="http://schemas.openxmlformats.org/officeDocument/2006/relationships/image" Target="../media/image13.png"/><Relationship Id="rId6" Type="http://schemas.openxmlformats.org/officeDocument/2006/relationships/hyperlink" Target="https://collectionsasdata.github.io/" TargetMode="External"/><Relationship Id="rId7" Type="http://schemas.openxmlformats.org/officeDocument/2006/relationships/hyperlink" Target="https://www.gida-global.org/care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7.png"/><Relationship Id="rId4" Type="http://schemas.openxmlformats.org/officeDocument/2006/relationships/hyperlink" Target="https://doi.org/10.48550/arXiv.2304.02603" TargetMode="External"/><Relationship Id="rId5" Type="http://schemas.openxmlformats.org/officeDocument/2006/relationships/hyperlink" Target="https://doi.org/10.1108/GKMC-06-2023-0195" TargetMode="External"/><Relationship Id="rId6" Type="http://schemas.openxmlformats.org/officeDocument/2006/relationships/image" Target="../media/image11.png"/><Relationship Id="rId7" Type="http://schemas.openxmlformats.org/officeDocument/2006/relationships/image" Target="../media/image4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66.png"/><Relationship Id="rId9" Type="http://schemas.openxmlformats.org/officeDocument/2006/relationships/image" Target="../media/image49.png"/><Relationship Id="rId5" Type="http://schemas.openxmlformats.org/officeDocument/2006/relationships/image" Target="../media/image85.png"/><Relationship Id="rId6" Type="http://schemas.openxmlformats.org/officeDocument/2006/relationships/image" Target="../media/image45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1" Type="http://schemas.openxmlformats.org/officeDocument/2006/relationships/hyperlink" Target="https://doi.org/10.1002/asi.24835" TargetMode="External"/><Relationship Id="rId10" Type="http://schemas.openxmlformats.org/officeDocument/2006/relationships/image" Target="../media/image46.png"/><Relationship Id="rId13" Type="http://schemas.openxmlformats.org/officeDocument/2006/relationships/image" Target="../media/image72.png"/><Relationship Id="rId12" Type="http://schemas.openxmlformats.org/officeDocument/2006/relationships/image" Target="../media/image5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Relationship Id="rId5" Type="http://schemas.openxmlformats.org/officeDocument/2006/relationships/image" Target="../media/image58.png"/><Relationship Id="rId6" Type="http://schemas.openxmlformats.org/officeDocument/2006/relationships/image" Target="../media/image62.png"/><Relationship Id="rId7" Type="http://schemas.openxmlformats.org/officeDocument/2006/relationships/image" Target="../media/image59.png"/><Relationship Id="rId8" Type="http://schemas.openxmlformats.org/officeDocument/2006/relationships/image" Target="../media/image51.png"/><Relationship Id="rId10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ctrTitle"/>
          </p:nvPr>
        </p:nvSpPr>
        <p:spPr>
          <a:xfrm>
            <a:off x="311700" y="455707"/>
            <a:ext cx="8520600" cy="58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latin typeface="Ubuntu Medium"/>
                <a:ea typeface="Ubuntu Medium"/>
                <a:cs typeface="Ubuntu Medium"/>
                <a:sym typeface="Ubuntu Medium"/>
              </a:rPr>
              <a:t>Data collaborations with cultural heritage institutions: opportunities and challenges</a:t>
            </a:r>
            <a:endParaRPr sz="2400"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311700" y="994774"/>
            <a:ext cx="8520600" cy="10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75"/>
              <a:buNone/>
            </a:pPr>
            <a:r>
              <a:rPr b="1" lang="es" sz="2100">
                <a:solidFill>
                  <a:srgbClr val="4286F5"/>
                </a:solidFill>
                <a:latin typeface="Ubuntu"/>
                <a:ea typeface="Ubuntu"/>
                <a:cs typeface="Ubuntu"/>
                <a:sym typeface="Ubuntu"/>
              </a:rPr>
              <a:t>Gustavo Candela</a:t>
            </a:r>
            <a:r>
              <a:rPr lang="es" sz="2100">
                <a:latin typeface="Ubuntu"/>
                <a:ea typeface="Ubuntu"/>
                <a:cs typeface="Ubuntu"/>
                <a:sym typeface="Ubuntu"/>
              </a:rPr>
              <a:t> </a:t>
            </a:r>
            <a:br>
              <a:rPr lang="es" sz="2100">
                <a:latin typeface="Ubuntu"/>
                <a:ea typeface="Ubuntu"/>
                <a:cs typeface="Ubuntu"/>
                <a:sym typeface="Ubuntu"/>
              </a:rPr>
            </a:br>
            <a:r>
              <a:rPr lang="es" sz="1500">
                <a:latin typeface="Ubuntu"/>
                <a:ea typeface="Ubuntu"/>
                <a:cs typeface="Ubuntu"/>
                <a:sym typeface="Ubuntu"/>
              </a:rPr>
              <a:t>Building Data Collaborations for Digital Cultural Heritage</a:t>
            </a:r>
            <a:br>
              <a:rPr lang="es" sz="2300">
                <a:latin typeface="Ubuntu"/>
                <a:ea typeface="Ubuntu"/>
                <a:cs typeface="Ubuntu"/>
                <a:sym typeface="Ubuntu"/>
              </a:rPr>
            </a:br>
            <a:r>
              <a:rPr lang="es" sz="1500">
                <a:latin typeface="Ubuntu"/>
                <a:ea typeface="Ubuntu"/>
                <a:cs typeface="Ubuntu"/>
                <a:sym typeface="Ubuntu"/>
              </a:rPr>
              <a:t>6th</a:t>
            </a:r>
            <a:r>
              <a:rPr lang="es" sz="1500">
                <a:latin typeface="Ubuntu"/>
                <a:ea typeface="Ubuntu"/>
                <a:cs typeface="Ubuntu"/>
                <a:sym typeface="Ubuntu"/>
              </a:rPr>
              <a:t> July 2026</a:t>
            </a:r>
            <a:endParaRPr sz="15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21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" name="Google Shape;68;p15"/>
          <p:cNvSpPr/>
          <p:nvPr/>
        </p:nvSpPr>
        <p:spPr>
          <a:xfrm>
            <a:off x="2899838" y="2603280"/>
            <a:ext cx="256200" cy="2670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/>
          <p:nvPr/>
        </p:nvSpPr>
        <p:spPr>
          <a:xfrm>
            <a:off x="5953969" y="3355475"/>
            <a:ext cx="256200" cy="2670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6051146" y="2603280"/>
            <a:ext cx="256200" cy="2670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/>
          <p:nvPr/>
        </p:nvSpPr>
        <p:spPr>
          <a:xfrm>
            <a:off x="3014723" y="3495841"/>
            <a:ext cx="256200" cy="2670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"/>
          <p:cNvSpPr/>
          <p:nvPr/>
        </p:nvSpPr>
        <p:spPr>
          <a:xfrm>
            <a:off x="4482217" y="3641896"/>
            <a:ext cx="256200" cy="2670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3717670" y="2653563"/>
            <a:ext cx="256200" cy="267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5114369" y="2716827"/>
            <a:ext cx="256200" cy="2670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4413064" y="2387332"/>
            <a:ext cx="121500" cy="1269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6" name="Google Shape;76;p15"/>
          <p:cNvCxnSpPr>
            <a:stCxn id="68" idx="6"/>
            <a:endCxn id="73" idx="2"/>
          </p:cNvCxnSpPr>
          <p:nvPr/>
        </p:nvCxnSpPr>
        <p:spPr>
          <a:xfrm>
            <a:off x="3156038" y="2736780"/>
            <a:ext cx="561600" cy="504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" name="Google Shape;77;p15"/>
          <p:cNvCxnSpPr>
            <a:stCxn id="71" idx="0"/>
            <a:endCxn id="68" idx="4"/>
          </p:cNvCxnSpPr>
          <p:nvPr/>
        </p:nvCxnSpPr>
        <p:spPr>
          <a:xfrm rot="10800000">
            <a:off x="3027923" y="2870341"/>
            <a:ext cx="114900" cy="6255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" name="Google Shape;78;p15"/>
          <p:cNvCxnSpPr>
            <a:stCxn id="73" idx="7"/>
            <a:endCxn id="75" idx="2"/>
          </p:cNvCxnSpPr>
          <p:nvPr/>
        </p:nvCxnSpPr>
        <p:spPr>
          <a:xfrm flipH="1" rot="10800000">
            <a:off x="3936350" y="2450864"/>
            <a:ext cx="476700" cy="2418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" name="Google Shape;79;p15"/>
          <p:cNvCxnSpPr>
            <a:stCxn id="75" idx="0"/>
          </p:cNvCxnSpPr>
          <p:nvPr/>
        </p:nvCxnSpPr>
        <p:spPr>
          <a:xfrm rot="10800000">
            <a:off x="4422814" y="2213332"/>
            <a:ext cx="51000" cy="1740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" name="Google Shape;80;p15"/>
          <p:cNvCxnSpPr>
            <a:stCxn id="73" idx="0"/>
          </p:cNvCxnSpPr>
          <p:nvPr/>
        </p:nvCxnSpPr>
        <p:spPr>
          <a:xfrm rot="10800000">
            <a:off x="3815470" y="2188263"/>
            <a:ext cx="30300" cy="4653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" name="Google Shape;81;p15"/>
          <p:cNvCxnSpPr>
            <a:stCxn id="68" idx="2"/>
          </p:cNvCxnSpPr>
          <p:nvPr/>
        </p:nvCxnSpPr>
        <p:spPr>
          <a:xfrm flipH="1">
            <a:off x="2608238" y="2736780"/>
            <a:ext cx="291600" cy="906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" name="Google Shape;82;p15"/>
          <p:cNvSpPr/>
          <p:nvPr/>
        </p:nvSpPr>
        <p:spPr>
          <a:xfrm>
            <a:off x="3633696" y="3864225"/>
            <a:ext cx="121500" cy="1269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3" name="Google Shape;83;p15"/>
          <p:cNvCxnSpPr>
            <a:stCxn id="71" idx="5"/>
            <a:endCxn id="82" idx="1"/>
          </p:cNvCxnSpPr>
          <p:nvPr/>
        </p:nvCxnSpPr>
        <p:spPr>
          <a:xfrm>
            <a:off x="3233404" y="3723739"/>
            <a:ext cx="418200" cy="1590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" name="Google Shape;84;p15"/>
          <p:cNvCxnSpPr>
            <a:stCxn id="82" idx="0"/>
            <a:endCxn id="73" idx="4"/>
          </p:cNvCxnSpPr>
          <p:nvPr/>
        </p:nvCxnSpPr>
        <p:spPr>
          <a:xfrm flipH="1" rot="10800000">
            <a:off x="3694446" y="2920425"/>
            <a:ext cx="151200" cy="9438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" name="Google Shape;85;p15"/>
          <p:cNvCxnSpPr>
            <a:stCxn id="71" idx="7"/>
            <a:endCxn id="73" idx="3"/>
          </p:cNvCxnSpPr>
          <p:nvPr/>
        </p:nvCxnSpPr>
        <p:spPr>
          <a:xfrm flipH="1" rot="10800000">
            <a:off x="3233404" y="2881542"/>
            <a:ext cx="521700" cy="6534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" name="Google Shape;86;p15"/>
          <p:cNvSpPr/>
          <p:nvPr/>
        </p:nvSpPr>
        <p:spPr>
          <a:xfrm>
            <a:off x="4133613" y="3495841"/>
            <a:ext cx="121500" cy="1269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7" name="Google Shape;87;p15"/>
          <p:cNvCxnSpPr>
            <a:stCxn id="82" idx="7"/>
            <a:endCxn id="86" idx="3"/>
          </p:cNvCxnSpPr>
          <p:nvPr/>
        </p:nvCxnSpPr>
        <p:spPr>
          <a:xfrm flipH="1" rot="10800000">
            <a:off x="3737403" y="3604109"/>
            <a:ext cx="414000" cy="2787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" name="Google Shape;88;p15"/>
          <p:cNvCxnSpPr>
            <a:stCxn id="71" idx="2"/>
          </p:cNvCxnSpPr>
          <p:nvPr/>
        </p:nvCxnSpPr>
        <p:spPr>
          <a:xfrm flipH="1">
            <a:off x="2607923" y="3629341"/>
            <a:ext cx="406800" cy="2130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" name="Google Shape;89;p15"/>
          <p:cNvSpPr/>
          <p:nvPr/>
        </p:nvSpPr>
        <p:spPr>
          <a:xfrm>
            <a:off x="2693341" y="3042621"/>
            <a:ext cx="121500" cy="1269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0" name="Google Shape;90;p15"/>
          <p:cNvCxnSpPr>
            <a:stCxn id="89" idx="7"/>
            <a:endCxn id="68" idx="3"/>
          </p:cNvCxnSpPr>
          <p:nvPr/>
        </p:nvCxnSpPr>
        <p:spPr>
          <a:xfrm flipH="1" rot="10800000">
            <a:off x="2797048" y="2831105"/>
            <a:ext cx="140400" cy="2301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1" name="Google Shape;91;p15"/>
          <p:cNvCxnSpPr>
            <a:stCxn id="71" idx="1"/>
            <a:endCxn id="89" idx="5"/>
          </p:cNvCxnSpPr>
          <p:nvPr/>
        </p:nvCxnSpPr>
        <p:spPr>
          <a:xfrm rot="10800000">
            <a:off x="2796943" y="3150942"/>
            <a:ext cx="255300" cy="3840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" name="Google Shape;92;p15"/>
          <p:cNvCxnSpPr>
            <a:stCxn id="89" idx="2"/>
          </p:cNvCxnSpPr>
          <p:nvPr/>
        </p:nvCxnSpPr>
        <p:spPr>
          <a:xfrm flipH="1">
            <a:off x="2578741" y="3106071"/>
            <a:ext cx="114600" cy="303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" name="Google Shape;93;p15"/>
          <p:cNvCxnSpPr>
            <a:stCxn id="86" idx="6"/>
            <a:endCxn id="72" idx="1"/>
          </p:cNvCxnSpPr>
          <p:nvPr/>
        </p:nvCxnSpPr>
        <p:spPr>
          <a:xfrm>
            <a:off x="4255113" y="3559291"/>
            <a:ext cx="264600" cy="1218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" name="Google Shape;94;p15"/>
          <p:cNvCxnSpPr>
            <a:endCxn id="72" idx="2"/>
          </p:cNvCxnSpPr>
          <p:nvPr/>
        </p:nvCxnSpPr>
        <p:spPr>
          <a:xfrm flipH="1" rot="10800000">
            <a:off x="3755317" y="3775396"/>
            <a:ext cx="726900" cy="1521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" name="Google Shape;95;p15"/>
          <p:cNvCxnSpPr>
            <a:stCxn id="74" idx="1"/>
            <a:endCxn id="75" idx="6"/>
          </p:cNvCxnSpPr>
          <p:nvPr/>
        </p:nvCxnSpPr>
        <p:spPr>
          <a:xfrm rot="10800000">
            <a:off x="4534489" y="2450828"/>
            <a:ext cx="617400" cy="3051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96" name="Google Shape;96;p15"/>
          <p:cNvSpPr/>
          <p:nvPr/>
        </p:nvSpPr>
        <p:spPr>
          <a:xfrm>
            <a:off x="5589532" y="2306778"/>
            <a:ext cx="121500" cy="1269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5"/>
          <p:cNvSpPr/>
          <p:nvPr/>
        </p:nvSpPr>
        <p:spPr>
          <a:xfrm>
            <a:off x="5363859" y="3569573"/>
            <a:ext cx="121500" cy="1269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8" name="Google Shape;98;p15"/>
          <p:cNvCxnSpPr>
            <a:endCxn id="97" idx="2"/>
          </p:cNvCxnSpPr>
          <p:nvPr/>
        </p:nvCxnSpPr>
        <p:spPr>
          <a:xfrm flipH="1" rot="10800000">
            <a:off x="4738359" y="3633023"/>
            <a:ext cx="625500" cy="1425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99" name="Google Shape;99;p15"/>
          <p:cNvCxnSpPr>
            <a:endCxn id="74" idx="4"/>
          </p:cNvCxnSpPr>
          <p:nvPr/>
        </p:nvCxnSpPr>
        <p:spPr>
          <a:xfrm rot="10800000">
            <a:off x="5242469" y="2983827"/>
            <a:ext cx="182100" cy="5856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0" name="Google Shape;100;p15"/>
          <p:cNvCxnSpPr>
            <a:endCxn id="96" idx="3"/>
          </p:cNvCxnSpPr>
          <p:nvPr/>
        </p:nvCxnSpPr>
        <p:spPr>
          <a:xfrm flipH="1" rot="10800000">
            <a:off x="5242526" y="2415094"/>
            <a:ext cx="364800" cy="3021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dashDot"/>
            <a:round/>
            <a:headEnd len="med" w="med" type="none"/>
            <a:tailEnd len="med" w="med" type="none"/>
          </a:ln>
        </p:spPr>
      </p:cxnSp>
      <p:cxnSp>
        <p:nvCxnSpPr>
          <p:cNvPr id="101" name="Google Shape;101;p15"/>
          <p:cNvCxnSpPr/>
          <p:nvPr/>
        </p:nvCxnSpPr>
        <p:spPr>
          <a:xfrm>
            <a:off x="4700752" y="3869917"/>
            <a:ext cx="175800" cy="2835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" name="Google Shape;102;p15"/>
          <p:cNvCxnSpPr>
            <a:stCxn id="82" idx="3"/>
          </p:cNvCxnSpPr>
          <p:nvPr/>
        </p:nvCxnSpPr>
        <p:spPr>
          <a:xfrm flipH="1">
            <a:off x="3478690" y="3972541"/>
            <a:ext cx="172800" cy="2550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" name="Google Shape;103;p15"/>
          <p:cNvCxnSpPr>
            <a:stCxn id="97" idx="4"/>
          </p:cNvCxnSpPr>
          <p:nvPr/>
        </p:nvCxnSpPr>
        <p:spPr>
          <a:xfrm flipH="1">
            <a:off x="5395809" y="3696473"/>
            <a:ext cx="28800" cy="5061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dashDot"/>
            <a:round/>
            <a:headEnd len="med" w="med" type="none"/>
            <a:tailEnd len="med" w="med" type="none"/>
          </a:ln>
        </p:spPr>
      </p:cxnSp>
      <p:pic>
        <p:nvPicPr>
          <p:cNvPr id="104" name="Google Shape;10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9850" y="4566325"/>
            <a:ext cx="1589676" cy="2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2685" y="4389720"/>
            <a:ext cx="476700" cy="4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7963" y="4463519"/>
            <a:ext cx="1079974" cy="3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100" y="4464484"/>
            <a:ext cx="1045607" cy="4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4873" y="4569631"/>
            <a:ext cx="1663041" cy="2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95800" y="4568979"/>
            <a:ext cx="1045598" cy="261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"/>
          <p:cNvSpPr txBox="1"/>
          <p:nvPr>
            <p:ph type="title"/>
          </p:nvPr>
        </p:nvSpPr>
        <p:spPr>
          <a:xfrm>
            <a:off x="311700" y="337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Wikidata in GLAM - Benefits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7" name="Google Shape;347;p24"/>
          <p:cNvSpPr/>
          <p:nvPr/>
        </p:nvSpPr>
        <p:spPr>
          <a:xfrm rot="-2081266">
            <a:off x="3913420" y="2342613"/>
            <a:ext cx="1323660" cy="1321079"/>
          </a:xfrm>
          <a:prstGeom prst="ellipse">
            <a:avLst/>
          </a:prstGeom>
          <a:solidFill>
            <a:srgbClr val="A1C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8" name="Google Shape;348;p24"/>
          <p:cNvGrpSpPr/>
          <p:nvPr/>
        </p:nvGrpSpPr>
        <p:grpSpPr>
          <a:xfrm>
            <a:off x="1978637" y="1639492"/>
            <a:ext cx="2407147" cy="2190413"/>
            <a:chOff x="1978637" y="1202068"/>
            <a:chExt cx="2407147" cy="2190413"/>
          </a:xfrm>
        </p:grpSpPr>
        <p:sp>
          <p:nvSpPr>
            <p:cNvPr id="349" name="Google Shape;349;p24"/>
            <p:cNvSpPr/>
            <p:nvPr/>
          </p:nvSpPr>
          <p:spPr>
            <a:xfrm rot="-2081187">
              <a:off x="2278971" y="1519484"/>
              <a:ext cx="1601327" cy="1555582"/>
            </a:xfrm>
            <a:custGeom>
              <a:rect b="b" l="l" r="r" t="t"/>
              <a:pathLst>
                <a:path extrusionOk="0" h="240" w="246">
                  <a:moveTo>
                    <a:pt x="246" y="29"/>
                  </a:moveTo>
                  <a:cubicBezTo>
                    <a:pt x="241" y="19"/>
                    <a:pt x="235" y="9"/>
                    <a:pt x="228" y="0"/>
                  </a:cubicBezTo>
                  <a:cubicBezTo>
                    <a:pt x="111" y="25"/>
                    <a:pt x="19" y="120"/>
                    <a:pt x="0" y="240"/>
                  </a:cubicBezTo>
                  <a:cubicBezTo>
                    <a:pt x="11" y="237"/>
                    <a:pt x="22" y="234"/>
                    <a:pt x="34" y="232"/>
                  </a:cubicBezTo>
                  <a:cubicBezTo>
                    <a:pt x="56" y="128"/>
                    <a:pt x="140" y="46"/>
                    <a:pt x="246" y="29"/>
                  </a:cubicBezTo>
                  <a:close/>
                </a:path>
              </a:pathLst>
            </a:custGeom>
            <a:solidFill>
              <a:srgbClr val="A1C2FA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 rot="-2081188">
              <a:off x="2605674" y="1601249"/>
              <a:ext cx="1541190" cy="1320966"/>
            </a:xfrm>
            <a:custGeom>
              <a:rect b="b" l="l" r="r" t="t"/>
              <a:pathLst>
                <a:path extrusionOk="0" h="213" w="248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rgbClr val="0C57D3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4"/>
            <p:cNvSpPr txBox="1"/>
            <p:nvPr/>
          </p:nvSpPr>
          <p:spPr>
            <a:xfrm rot="-4432199">
              <a:off x="2798390" y="1964894"/>
              <a:ext cx="1304451" cy="5625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Public Engagement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52" name="Google Shape;352;p24"/>
          <p:cNvGrpSpPr/>
          <p:nvPr/>
        </p:nvGrpSpPr>
        <p:grpSpPr>
          <a:xfrm>
            <a:off x="2867112" y="3037351"/>
            <a:ext cx="2108006" cy="2437164"/>
            <a:chOff x="2867112" y="2599927"/>
            <a:chExt cx="2108006" cy="2437164"/>
          </a:xfrm>
        </p:grpSpPr>
        <p:sp>
          <p:nvSpPr>
            <p:cNvPr id="353" name="Google Shape;353;p24"/>
            <p:cNvSpPr/>
            <p:nvPr/>
          </p:nvSpPr>
          <p:spPr>
            <a:xfrm rot="-2081188">
              <a:off x="3325156" y="2966530"/>
              <a:ext cx="1061085" cy="1941128"/>
            </a:xfrm>
            <a:custGeom>
              <a:rect b="b" l="l" r="r" t="t"/>
              <a:pathLst>
                <a:path extrusionOk="0" h="300" w="163">
                  <a:moveTo>
                    <a:pt x="32" y="39"/>
                  </a:moveTo>
                  <a:cubicBezTo>
                    <a:pt x="32" y="26"/>
                    <a:pt x="33" y="13"/>
                    <a:pt x="35" y="0"/>
                  </a:cubicBezTo>
                  <a:cubicBezTo>
                    <a:pt x="24" y="2"/>
                    <a:pt x="13" y="5"/>
                    <a:pt x="2" y="8"/>
                  </a:cubicBezTo>
                  <a:cubicBezTo>
                    <a:pt x="1" y="19"/>
                    <a:pt x="0" y="29"/>
                    <a:pt x="0" y="39"/>
                  </a:cubicBezTo>
                  <a:cubicBezTo>
                    <a:pt x="0" y="153"/>
                    <a:pt x="65" y="252"/>
                    <a:pt x="160" y="300"/>
                  </a:cubicBezTo>
                  <a:cubicBezTo>
                    <a:pt x="160" y="289"/>
                    <a:pt x="161" y="277"/>
                    <a:pt x="163" y="265"/>
                  </a:cubicBezTo>
                  <a:cubicBezTo>
                    <a:pt x="85" y="220"/>
                    <a:pt x="32" y="136"/>
                    <a:pt x="32" y="39"/>
                  </a:cubicBezTo>
                  <a:close/>
                </a:path>
              </a:pathLst>
            </a:custGeom>
            <a:solidFill>
              <a:srgbClr val="A1C2FA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 rot="-2081187">
              <a:off x="3456358" y="2773799"/>
              <a:ext cx="1138968" cy="1690435"/>
            </a:xfrm>
            <a:custGeom>
              <a:rect b="b" l="l" r="r" t="t"/>
              <a:pathLst>
                <a:path extrusionOk="0" h="273" w="183">
                  <a:moveTo>
                    <a:pt x="156" y="108"/>
                  </a:moveTo>
                  <a:cubicBezTo>
                    <a:pt x="139" y="79"/>
                    <a:pt x="136" y="46"/>
                    <a:pt x="144" y="16"/>
                  </a:cubicBezTo>
                  <a:cubicBezTo>
                    <a:pt x="97" y="2"/>
                    <a:pt x="48" y="0"/>
                    <a:pt x="3" y="8"/>
                  </a:cubicBezTo>
                  <a:cubicBezTo>
                    <a:pt x="1" y="21"/>
                    <a:pt x="0" y="34"/>
                    <a:pt x="0" y="47"/>
                  </a:cubicBezTo>
                  <a:cubicBezTo>
                    <a:pt x="0" y="144"/>
                    <a:pt x="53" y="228"/>
                    <a:pt x="131" y="273"/>
                  </a:cubicBezTo>
                  <a:cubicBezTo>
                    <a:pt x="138" y="227"/>
                    <a:pt x="155" y="182"/>
                    <a:pt x="183" y="141"/>
                  </a:cubicBezTo>
                  <a:cubicBezTo>
                    <a:pt x="173" y="132"/>
                    <a:pt x="163" y="121"/>
                    <a:pt x="156" y="108"/>
                  </a:cubicBezTo>
                  <a:close/>
                </a:path>
              </a:pathLst>
            </a:custGeom>
            <a:solidFill>
              <a:srgbClr val="0D5CDF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4"/>
            <p:cNvSpPr txBox="1"/>
            <p:nvPr/>
          </p:nvSpPr>
          <p:spPr>
            <a:xfrm rot="2156063">
              <a:off x="3231785" y="3231412"/>
              <a:ext cx="1304574" cy="5628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Multilingual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56" name="Google Shape;356;p24"/>
          <p:cNvGrpSpPr/>
          <p:nvPr/>
        </p:nvGrpSpPr>
        <p:grpSpPr>
          <a:xfrm>
            <a:off x="4337515" y="2901838"/>
            <a:ext cx="2424506" cy="2097542"/>
            <a:chOff x="4337515" y="2464414"/>
            <a:chExt cx="2424506" cy="2097542"/>
          </a:xfrm>
        </p:grpSpPr>
        <p:sp>
          <p:nvSpPr>
            <p:cNvPr id="357" name="Google Shape;357;p24"/>
            <p:cNvSpPr/>
            <p:nvPr/>
          </p:nvSpPr>
          <p:spPr>
            <a:xfrm rot="-2081187">
              <a:off x="4648818" y="3375680"/>
              <a:ext cx="2119401" cy="640096"/>
            </a:xfrm>
            <a:custGeom>
              <a:rect b="b" l="l" r="r" t="t"/>
              <a:pathLst>
                <a:path extrusionOk="0" h="99" w="326">
                  <a:moveTo>
                    <a:pt x="119" y="67"/>
                  </a:moveTo>
                  <a:cubicBezTo>
                    <a:pt x="77" y="67"/>
                    <a:pt x="37" y="57"/>
                    <a:pt x="2" y="40"/>
                  </a:cubicBezTo>
                  <a:cubicBezTo>
                    <a:pt x="1" y="51"/>
                    <a:pt x="0" y="63"/>
                    <a:pt x="0" y="74"/>
                  </a:cubicBezTo>
                  <a:cubicBezTo>
                    <a:pt x="36" y="90"/>
                    <a:pt x="76" y="99"/>
                    <a:pt x="119" y="99"/>
                  </a:cubicBezTo>
                  <a:cubicBezTo>
                    <a:pt x="200" y="99"/>
                    <a:pt x="273" y="67"/>
                    <a:pt x="326" y="14"/>
                  </a:cubicBezTo>
                  <a:cubicBezTo>
                    <a:pt x="315" y="10"/>
                    <a:pt x="304" y="5"/>
                    <a:pt x="294" y="0"/>
                  </a:cubicBezTo>
                  <a:cubicBezTo>
                    <a:pt x="247" y="42"/>
                    <a:pt x="186" y="67"/>
                    <a:pt x="119" y="67"/>
                  </a:cubicBezTo>
                  <a:close/>
                </a:path>
              </a:pathLst>
            </a:custGeom>
            <a:solidFill>
              <a:srgbClr val="A1C2FA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 rot="-2081187">
              <a:off x="4457034" y="2893418"/>
              <a:ext cx="1815979" cy="987157"/>
            </a:xfrm>
            <a:custGeom>
              <a:rect b="b" l="l" r="r" t="t"/>
              <a:pathLst>
                <a:path extrusionOk="0" h="159" w="292">
                  <a:moveTo>
                    <a:pt x="182" y="1"/>
                  </a:moveTo>
                  <a:cubicBezTo>
                    <a:pt x="181" y="2"/>
                    <a:pt x="179" y="3"/>
                    <a:pt x="177" y="4"/>
                  </a:cubicBezTo>
                  <a:cubicBezTo>
                    <a:pt x="137" y="27"/>
                    <a:pt x="88" y="24"/>
                    <a:pt x="51" y="0"/>
                  </a:cubicBezTo>
                  <a:cubicBezTo>
                    <a:pt x="23" y="41"/>
                    <a:pt x="6" y="86"/>
                    <a:pt x="0" y="132"/>
                  </a:cubicBezTo>
                  <a:cubicBezTo>
                    <a:pt x="35" y="149"/>
                    <a:pt x="75" y="159"/>
                    <a:pt x="117" y="159"/>
                  </a:cubicBezTo>
                  <a:cubicBezTo>
                    <a:pt x="184" y="159"/>
                    <a:pt x="245" y="134"/>
                    <a:pt x="292" y="92"/>
                  </a:cubicBezTo>
                  <a:cubicBezTo>
                    <a:pt x="250" y="71"/>
                    <a:pt x="212" y="41"/>
                    <a:pt x="182" y="1"/>
                  </a:cubicBezTo>
                  <a:close/>
                </a:path>
              </a:pathLst>
            </a:custGeom>
            <a:solidFill>
              <a:srgbClr val="0E63F0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4"/>
            <p:cNvSpPr txBox="1"/>
            <p:nvPr/>
          </p:nvSpPr>
          <p:spPr>
            <a:xfrm rot="-2245873">
              <a:off x="4639442" y="3207930"/>
              <a:ext cx="1304523" cy="563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Linked Open Data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60" name="Google Shape;360;p24"/>
          <p:cNvGrpSpPr/>
          <p:nvPr/>
        </p:nvGrpSpPr>
        <p:grpSpPr>
          <a:xfrm>
            <a:off x="3263096" y="508757"/>
            <a:ext cx="2344104" cy="2370669"/>
            <a:chOff x="3263096" y="71333"/>
            <a:chExt cx="2344104" cy="2370669"/>
          </a:xfrm>
        </p:grpSpPr>
        <p:sp>
          <p:nvSpPr>
            <p:cNvPr id="361" name="Google Shape;361;p24"/>
            <p:cNvSpPr/>
            <p:nvPr/>
          </p:nvSpPr>
          <p:spPr>
            <a:xfrm rot="-2081187">
              <a:off x="3407226" y="525393"/>
              <a:ext cx="1943480" cy="1113468"/>
            </a:xfrm>
            <a:custGeom>
              <a:rect b="b" l="l" r="r" t="t"/>
              <a:pathLst>
                <a:path extrusionOk="0" h="172" w="299">
                  <a:moveTo>
                    <a:pt x="45" y="32"/>
                  </a:moveTo>
                  <a:cubicBezTo>
                    <a:pt x="146" y="32"/>
                    <a:pt x="233" y="89"/>
                    <a:pt x="276" y="172"/>
                  </a:cubicBezTo>
                  <a:cubicBezTo>
                    <a:pt x="284" y="164"/>
                    <a:pt x="292" y="155"/>
                    <a:pt x="299" y="146"/>
                  </a:cubicBezTo>
                  <a:cubicBezTo>
                    <a:pt x="248" y="59"/>
                    <a:pt x="153" y="0"/>
                    <a:pt x="45" y="0"/>
                  </a:cubicBezTo>
                  <a:cubicBezTo>
                    <a:pt x="30" y="0"/>
                    <a:pt x="14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rgbClr val="A1C2FA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 rot="-2081187">
              <a:off x="3761328" y="760580"/>
              <a:ext cx="1606237" cy="1343790"/>
            </a:xfrm>
            <a:custGeom>
              <a:rect b="b" l="l" r="r" t="t"/>
              <a:pathLst>
                <a:path extrusionOk="0" h="217" w="258">
                  <a:moveTo>
                    <a:pt x="132" y="200"/>
                  </a:moveTo>
                  <a:cubicBezTo>
                    <a:pt x="135" y="205"/>
                    <a:pt x="138" y="211"/>
                    <a:pt x="140" y="217"/>
                  </a:cubicBezTo>
                  <a:cubicBezTo>
                    <a:pt x="186" y="200"/>
                    <a:pt x="227" y="174"/>
                    <a:pt x="258" y="140"/>
                  </a:cubicBezTo>
                  <a:cubicBezTo>
                    <a:pt x="215" y="57"/>
                    <a:pt x="128" y="0"/>
                    <a:pt x="27" y="0"/>
                  </a:cubicBez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4" y="140"/>
                  </a:cubicBezTo>
                  <a:cubicBezTo>
                    <a:pt x="74" y="142"/>
                    <a:pt x="111" y="163"/>
                    <a:pt x="132" y="200"/>
                  </a:cubicBezTo>
                  <a:close/>
                </a:path>
              </a:pathLst>
            </a:custGeom>
            <a:solidFill>
              <a:srgbClr val="0942A1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4"/>
            <p:cNvSpPr txBox="1"/>
            <p:nvPr/>
          </p:nvSpPr>
          <p:spPr>
            <a:xfrm>
              <a:off x="3919788" y="1123225"/>
              <a:ext cx="13044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Discoverability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64" name="Google Shape;364;p24"/>
          <p:cNvGrpSpPr/>
          <p:nvPr/>
        </p:nvGrpSpPr>
        <p:grpSpPr>
          <a:xfrm>
            <a:off x="4593307" y="1241800"/>
            <a:ext cx="2268741" cy="2444000"/>
            <a:chOff x="4593307" y="804376"/>
            <a:chExt cx="2268741" cy="2444000"/>
          </a:xfrm>
        </p:grpSpPr>
        <p:sp>
          <p:nvSpPr>
            <p:cNvPr id="365" name="Google Shape;365;p24"/>
            <p:cNvSpPr/>
            <p:nvPr/>
          </p:nvSpPr>
          <p:spPr>
            <a:xfrm rot="-2081188">
              <a:off x="5623193" y="814800"/>
              <a:ext cx="698156" cy="2118270"/>
            </a:xfrm>
            <a:custGeom>
              <a:rect b="b" l="l" r="r" t="t"/>
              <a:pathLst>
                <a:path extrusionOk="0" h="328" w="107">
                  <a:moveTo>
                    <a:pt x="52" y="26"/>
                  </a:moveTo>
                  <a:cubicBezTo>
                    <a:pt x="67" y="59"/>
                    <a:pt x="75" y="95"/>
                    <a:pt x="75" y="132"/>
                  </a:cubicBezTo>
                  <a:cubicBezTo>
                    <a:pt x="75" y="204"/>
                    <a:pt x="46" y="268"/>
                    <a:pt x="0" y="315"/>
                  </a:cubicBezTo>
                  <a:cubicBezTo>
                    <a:pt x="10" y="320"/>
                    <a:pt x="21" y="325"/>
                    <a:pt x="32" y="328"/>
                  </a:cubicBezTo>
                  <a:cubicBezTo>
                    <a:pt x="78" y="276"/>
                    <a:pt x="107" y="208"/>
                    <a:pt x="107" y="132"/>
                  </a:cubicBezTo>
                  <a:cubicBezTo>
                    <a:pt x="107" y="85"/>
                    <a:pt x="95" y="40"/>
                    <a:pt x="75" y="0"/>
                  </a:cubicBezTo>
                  <a:cubicBezTo>
                    <a:pt x="68" y="9"/>
                    <a:pt x="60" y="18"/>
                    <a:pt x="52" y="26"/>
                  </a:cubicBezTo>
                  <a:close/>
                </a:path>
              </a:pathLst>
            </a:custGeom>
            <a:solidFill>
              <a:srgbClr val="A1C2FA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 rot="-2081187">
              <a:off x="5001092" y="1289142"/>
              <a:ext cx="1148261" cy="1791718"/>
            </a:xfrm>
            <a:custGeom>
              <a:rect b="b" l="l" r="r" t="t"/>
              <a:pathLst>
                <a:path extrusionOk="0" h="289" w="184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rgbClr val="307AF3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4"/>
            <p:cNvSpPr txBox="1"/>
            <p:nvPr/>
          </p:nvSpPr>
          <p:spPr>
            <a:xfrm rot="4352156">
              <a:off x="5032997" y="1939707"/>
              <a:ext cx="1304532" cy="562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Quality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68" name="Google Shape;3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037" y="2672600"/>
            <a:ext cx="933925" cy="66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1250001"/>
            <a:ext cx="2235927" cy="79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350" y="2484520"/>
            <a:ext cx="1138875" cy="128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45767" y="2233242"/>
            <a:ext cx="1138874" cy="113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4249" y="293449"/>
            <a:ext cx="768495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GLAM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 in Wikidata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8" name="Google Shape;378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Properties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graphicFrame>
        <p:nvGraphicFramePr>
          <p:cNvPr id="379" name="Google Shape;379;p25"/>
          <p:cNvGraphicFramePr/>
          <p:nvPr/>
        </p:nvGraphicFramePr>
        <p:xfrm>
          <a:off x="807475" y="17794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{55E250C9-A16C-4946-BF97-6C0AE73C1BF4}</a:tableStyleId>
              </a:tblPr>
              <a:tblGrid>
                <a:gridCol w="1013000"/>
                <a:gridCol w="32161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>
                          <a:latin typeface="Ubuntu"/>
                          <a:ea typeface="Ubuntu"/>
                          <a:cs typeface="Ubuntu"/>
                          <a:sym typeface="Ubuntu"/>
                        </a:rPr>
                        <a:t>Property</a:t>
                      </a:r>
                      <a:endParaRPr b="1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>
                          <a:latin typeface="Ubuntu"/>
                          <a:ea typeface="Ubuntu"/>
                          <a:cs typeface="Ubuntu"/>
                          <a:sym typeface="Ubuntu"/>
                        </a:rPr>
                        <a:t>Description</a:t>
                      </a:r>
                      <a:endParaRPr b="1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u="sng">
                          <a:solidFill>
                            <a:schemeClr val="hlink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  <a:hlinkClick r:id="rId3"/>
                        </a:rPr>
                        <a:t>P5361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Ubuntu"/>
                          <a:ea typeface="Ubuntu"/>
                          <a:cs typeface="Ubuntu"/>
                          <a:sym typeface="Ubuntu"/>
                        </a:rPr>
                        <a:t>BNB person ID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u="sng">
                          <a:solidFill>
                            <a:schemeClr val="hlink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  <a:hlinkClick r:id="rId4"/>
                        </a:rPr>
                        <a:t>P268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">
                          <a:latin typeface="Ubuntu"/>
                          <a:ea typeface="Ubuntu"/>
                          <a:cs typeface="Ubuntu"/>
                          <a:sym typeface="Ubuntu"/>
                        </a:rPr>
                        <a:t>Bibliothèque nationale de France ID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u="sng">
                          <a:solidFill>
                            <a:schemeClr val="hlink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  <a:hlinkClick r:id="rId5"/>
                        </a:rPr>
                        <a:t>P950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">
                          <a:latin typeface="Ubuntu"/>
                          <a:ea typeface="Ubuntu"/>
                          <a:cs typeface="Ubuntu"/>
                          <a:sym typeface="Ubuntu"/>
                        </a:rPr>
                        <a:t>Biblioteca Nacional de España ID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u="sng">
                          <a:solidFill>
                            <a:schemeClr val="hlink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  <a:hlinkClick r:id="rId6"/>
                        </a:rPr>
                        <a:t>P227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">
                          <a:latin typeface="Ubuntu"/>
                          <a:ea typeface="Ubuntu"/>
                          <a:cs typeface="Ubuntu"/>
                          <a:sym typeface="Ubuntu"/>
                        </a:rPr>
                        <a:t>German National Library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u="sng">
                          <a:solidFill>
                            <a:schemeClr val="hlink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  <a:hlinkClick r:id="rId7"/>
                        </a:rPr>
                        <a:t>P244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">
                          <a:latin typeface="Ubuntu"/>
                          <a:ea typeface="Ubuntu"/>
                          <a:cs typeface="Ubuntu"/>
                          <a:sym typeface="Ubuntu"/>
                        </a:rPr>
                        <a:t>Library of Congress authority ID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80" name="Google Shape;380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87200" y="2571793"/>
            <a:ext cx="1472750" cy="104250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5"/>
          <p:cNvSpPr txBox="1"/>
          <p:nvPr/>
        </p:nvSpPr>
        <p:spPr>
          <a:xfrm>
            <a:off x="5670225" y="3657758"/>
            <a:ext cx="29067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Wikidata as identity hub</a:t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82" name="Google Shape;382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98750" y="1063672"/>
            <a:ext cx="1472749" cy="4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62027" y="878072"/>
            <a:ext cx="541750" cy="6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46925" y="954822"/>
            <a:ext cx="1259799" cy="708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5" name="Google Shape;385;p25"/>
          <p:cNvCxnSpPr>
            <a:stCxn id="382" idx="2"/>
            <a:endCxn id="380" idx="0"/>
          </p:cNvCxnSpPr>
          <p:nvPr/>
        </p:nvCxnSpPr>
        <p:spPr>
          <a:xfrm>
            <a:off x="5835125" y="1554597"/>
            <a:ext cx="1288500" cy="1017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6" name="Google Shape;386;p25"/>
          <p:cNvCxnSpPr>
            <a:stCxn id="383" idx="2"/>
            <a:endCxn id="380" idx="0"/>
          </p:cNvCxnSpPr>
          <p:nvPr/>
        </p:nvCxnSpPr>
        <p:spPr>
          <a:xfrm flipH="1">
            <a:off x="7123602" y="1554597"/>
            <a:ext cx="9300" cy="1017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7" name="Google Shape;387;p25"/>
          <p:cNvCxnSpPr>
            <a:stCxn id="380" idx="0"/>
          </p:cNvCxnSpPr>
          <p:nvPr/>
        </p:nvCxnSpPr>
        <p:spPr>
          <a:xfrm flipH="1" rot="10800000">
            <a:off x="7123575" y="1557793"/>
            <a:ext cx="1023600" cy="1014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8" name="Google Shape;388;p25"/>
          <p:cNvCxnSpPr>
            <a:stCxn id="380" idx="0"/>
          </p:cNvCxnSpPr>
          <p:nvPr/>
        </p:nvCxnSpPr>
        <p:spPr>
          <a:xfrm flipH="1" rot="10800000">
            <a:off x="7123575" y="1969693"/>
            <a:ext cx="1274400" cy="602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25"/>
          <p:cNvCxnSpPr>
            <a:stCxn id="380" idx="0"/>
          </p:cNvCxnSpPr>
          <p:nvPr/>
        </p:nvCxnSpPr>
        <p:spPr>
          <a:xfrm flipH="1" rot="10800000">
            <a:off x="7123575" y="2423293"/>
            <a:ext cx="1274400" cy="148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90" name="Google Shape;390;p25"/>
          <p:cNvSpPr txBox="1"/>
          <p:nvPr/>
        </p:nvSpPr>
        <p:spPr>
          <a:xfrm>
            <a:off x="762225" y="4388087"/>
            <a:ext cx="733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latin typeface="Ubuntu"/>
                <a:ea typeface="Ubuntu"/>
                <a:cs typeface="Ubuntu"/>
                <a:sym typeface="Ubuntu"/>
              </a:rPr>
              <a:t>Gustavo Candela, Mirjam Cuper, Olga Holownia, Nele Gabriëls, Milena Dobreva, Mahendra Mahey: A Systematic Review of Wikidata in GLAM Institutions: a Labs Approach. TPDL (2) 2024: 34-50. </a:t>
            </a:r>
            <a:r>
              <a:rPr lang="es" sz="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2"/>
              </a:rPr>
              <a:t>https://doi.org/10.1007/978-3-031-72440-4_4</a:t>
            </a:r>
            <a:endParaRPr sz="9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475" y="1784825"/>
            <a:ext cx="4577575" cy="28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6"/>
          <p:cNvSpPr txBox="1"/>
          <p:nvPr/>
        </p:nvSpPr>
        <p:spPr>
          <a:xfrm>
            <a:off x="580725" y="4562769"/>
            <a:ext cx="431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4"/>
              </a:rPr>
              <a:t>https://es.wikipedia.org/wiki/Miguel_de_Cervantes</a:t>
            </a:r>
            <a:endParaRPr/>
          </a:p>
        </p:txBody>
      </p:sp>
      <p:pic>
        <p:nvPicPr>
          <p:cNvPr id="397" name="Google Shape;39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325" y="348475"/>
            <a:ext cx="4191676" cy="2632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5750" y="3173701"/>
            <a:ext cx="634411" cy="44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7"/>
          <p:cNvSpPr txBox="1"/>
          <p:nvPr/>
        </p:nvSpPr>
        <p:spPr>
          <a:xfrm>
            <a:off x="409275" y="415025"/>
            <a:ext cx="7318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Working partnerships &amp; c</a:t>
            </a:r>
            <a:r>
              <a:rPr lang="es" sz="2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ase studies</a:t>
            </a:r>
            <a:endParaRPr sz="3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4" name="Google Shape;404;p27"/>
          <p:cNvSpPr txBox="1"/>
          <p:nvPr/>
        </p:nvSpPr>
        <p:spPr>
          <a:xfrm>
            <a:off x="990600" y="1447800"/>
            <a:ext cx="703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5" name="Google Shape;405;p27"/>
          <p:cNvSpPr txBox="1"/>
          <p:nvPr/>
        </p:nvSpPr>
        <p:spPr>
          <a:xfrm>
            <a:off x="990600" y="1447800"/>
            <a:ext cx="7036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"/>
              <a:buAutoNum type="arabicPeriod"/>
            </a:pPr>
            <a:r>
              <a:rPr lang="es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Publishing and reusing collections as data</a:t>
            </a: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"/>
              <a:buAutoNum type="arabicPeriod"/>
            </a:pPr>
            <a:r>
              <a:rPr lang="es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Events &amp; partnerships</a:t>
            </a: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"/>
              <a:buAutoNum type="arabicPeriod"/>
            </a:pPr>
            <a:r>
              <a:rPr lang="es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Use cases</a:t>
            </a: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"/>
              <a:buAutoNum type="arabicPeriod"/>
            </a:pPr>
            <a:r>
              <a:rPr lang="es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Challenges</a:t>
            </a:r>
            <a:r>
              <a:rPr lang="es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6" name="Google Shape;406;p27"/>
          <p:cNvSpPr/>
          <p:nvPr/>
        </p:nvSpPr>
        <p:spPr>
          <a:xfrm>
            <a:off x="566450" y="4247825"/>
            <a:ext cx="8178600" cy="726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7" name="Google Shape;40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1500" y="4508575"/>
            <a:ext cx="1518222" cy="2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4785" y="4353820"/>
            <a:ext cx="476700" cy="4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7838" y="4418894"/>
            <a:ext cx="1079974" cy="3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532" y="4403434"/>
            <a:ext cx="1045607" cy="4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51306" y="4508581"/>
            <a:ext cx="1663041" cy="2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0987" y="4505242"/>
            <a:ext cx="1045598" cy="261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Biblioteca Virtual Miguel de Cervantes &amp; RDA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8" name="Google Shape;41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In 2015 the BVMC transformed the catalog into RDA to facilitate its </a:t>
            </a:r>
            <a:r>
              <a:rPr b="1" lang="es">
                <a:latin typeface="Ubuntu"/>
                <a:ea typeface="Ubuntu"/>
                <a:cs typeface="Ubuntu"/>
                <a:sym typeface="Ubuntu"/>
              </a:rPr>
              <a:t>reuse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 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Based on </a:t>
            </a:r>
            <a:r>
              <a:rPr b="1" lang="es">
                <a:latin typeface="Ubuntu"/>
                <a:ea typeface="Ubuntu"/>
                <a:cs typeface="Ubuntu"/>
                <a:sym typeface="Ubuntu"/>
              </a:rPr>
              <a:t>Web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s">
                <a:latin typeface="Ubuntu"/>
                <a:ea typeface="Ubuntu"/>
                <a:cs typeface="Ubuntu"/>
                <a:sym typeface="Ubuntu"/>
              </a:rPr>
              <a:t>Semantic and Linked Open Data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s">
                <a:latin typeface="Ubuntu"/>
                <a:ea typeface="Ubuntu"/>
                <a:cs typeface="Ubuntu"/>
                <a:sym typeface="Ubuntu"/>
              </a:rPr>
              <a:t>Data modelling 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using the vocabulary </a:t>
            </a:r>
            <a:r>
              <a:rPr lang="es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RDA Registry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s">
                <a:latin typeface="Ubuntu"/>
                <a:ea typeface="Ubuntu"/>
                <a:cs typeface="Ubuntu"/>
                <a:sym typeface="Ubuntu"/>
              </a:rPr>
              <a:t>Enriched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 with external repositories such as </a:t>
            </a:r>
            <a:r>
              <a:rPr b="1" lang="es">
                <a:latin typeface="Ubuntu"/>
                <a:ea typeface="Ubuntu"/>
                <a:cs typeface="Ubuntu"/>
                <a:sym typeface="Ubuntu"/>
              </a:rPr>
              <a:t>Wikidata, GeoNames and VIAF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Ubuntu"/>
              <a:buChar char="●"/>
            </a:pPr>
            <a:r>
              <a:rPr b="1" lang="es">
                <a:latin typeface="Ubuntu"/>
                <a:ea typeface="Ubuntu"/>
                <a:cs typeface="Ubuntu"/>
                <a:sym typeface="Ubuntu"/>
              </a:rPr>
              <a:t>Available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 by means of a </a:t>
            </a:r>
            <a:r>
              <a:rPr lang="es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SPARQL API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 and a </a:t>
            </a:r>
            <a:r>
              <a:rPr b="1" lang="es">
                <a:latin typeface="Ubuntu"/>
                <a:ea typeface="Ubuntu"/>
                <a:cs typeface="Ubuntu"/>
                <a:sym typeface="Ubuntu"/>
              </a:rPr>
              <a:t>Lab (</a:t>
            </a:r>
            <a:r>
              <a:rPr b="1" lang="es" sz="1300"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5"/>
              </a:rPr>
              <a:t>https://data.cervantesvirtual.com/</a:t>
            </a:r>
            <a:r>
              <a:rPr b="1" lang="es">
                <a:latin typeface="Ubuntu"/>
                <a:ea typeface="Ubuntu"/>
                <a:cs typeface="Ubuntu"/>
                <a:sym typeface="Ubuntu"/>
              </a:rPr>
              <a:t>)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Ubuntu"/>
              <a:buChar char="●"/>
            </a:pPr>
            <a:r>
              <a:rPr b="1" lang="es">
                <a:latin typeface="Ubuntu"/>
                <a:ea typeface="Ubuntu"/>
                <a:cs typeface="Ubuntu"/>
                <a:sym typeface="Ubuntu"/>
              </a:rPr>
              <a:t>Aiming at providing new services and uses of the catalogue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Ubuntu"/>
              <a:buChar char="●"/>
            </a:pPr>
            <a:r>
              <a:rPr b="1" lang="es">
                <a:latin typeface="Ubuntu"/>
                <a:ea typeface="Ubuntu"/>
                <a:cs typeface="Ubuntu"/>
                <a:sym typeface="Ubuntu"/>
              </a:rPr>
              <a:t>Adopting the FAIR principles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19" name="Google Shape;41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375" y="4088975"/>
            <a:ext cx="527958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26050" y="4088963"/>
            <a:ext cx="1354747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9797" y="3680709"/>
            <a:ext cx="1540750" cy="1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26050" y="4510225"/>
            <a:ext cx="747867" cy="14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83525" y="3453836"/>
            <a:ext cx="1540750" cy="128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37275" y="3975873"/>
            <a:ext cx="1462851" cy="4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55087" y="4127325"/>
            <a:ext cx="1190418" cy="4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Biblioteca Virtual Miguel de Cervantes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31" name="Google Shape;431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2200">
                <a:latin typeface="Ubuntu"/>
                <a:ea typeface="Ubuntu"/>
                <a:cs typeface="Ubuntu"/>
                <a:sym typeface="Ubuntu"/>
              </a:rPr>
              <a:t>The BVMC and Wikidata are connected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32" name="Google Shape;432;p29"/>
          <p:cNvSpPr txBox="1"/>
          <p:nvPr/>
        </p:nvSpPr>
        <p:spPr>
          <a:xfrm>
            <a:off x="311700" y="2571750"/>
            <a:ext cx="2584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Ubuntu"/>
                <a:ea typeface="Ubuntu"/>
                <a:cs typeface="Ubuntu"/>
                <a:sym typeface="Ubuntu"/>
              </a:rPr>
              <a:t>New ways to explore the data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33" name="Google Shape;4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2626" y="1874347"/>
            <a:ext cx="5415700" cy="2885952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9"/>
          <p:cNvSpPr/>
          <p:nvPr/>
        </p:nvSpPr>
        <p:spPr>
          <a:xfrm>
            <a:off x="7314425" y="1874350"/>
            <a:ext cx="1131000" cy="1363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B02C2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9"/>
          <p:cNvSpPr/>
          <p:nvPr/>
        </p:nvSpPr>
        <p:spPr>
          <a:xfrm>
            <a:off x="7314425" y="3339325"/>
            <a:ext cx="1131000" cy="1497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B02C2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9"/>
          <p:cNvSpPr txBox="1"/>
          <p:nvPr/>
        </p:nvSpPr>
        <p:spPr>
          <a:xfrm>
            <a:off x="3441600" y="4779825"/>
            <a:ext cx="496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hlink"/>
                </a:solidFill>
                <a:hlinkClick r:id="rId4"/>
              </a:rPr>
              <a:t>https://www.cervantesvirtual.com/buscador/?q=miguel+de+cervantes</a:t>
            </a:r>
            <a:endParaRPr sz="1200"/>
          </a:p>
        </p:txBody>
      </p:sp>
      <p:cxnSp>
        <p:nvCxnSpPr>
          <p:cNvPr id="437" name="Google Shape;437;p29"/>
          <p:cNvCxnSpPr>
            <a:endCxn id="434" idx="1"/>
          </p:cNvCxnSpPr>
          <p:nvPr/>
        </p:nvCxnSpPr>
        <p:spPr>
          <a:xfrm flipH="1" rot="10800000">
            <a:off x="2858825" y="2556100"/>
            <a:ext cx="4455600" cy="6276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8" name="Google Shape;438;p29"/>
          <p:cNvCxnSpPr>
            <a:endCxn id="435" idx="1"/>
          </p:cNvCxnSpPr>
          <p:nvPr/>
        </p:nvCxnSpPr>
        <p:spPr>
          <a:xfrm>
            <a:off x="2896625" y="3221725"/>
            <a:ext cx="4417800" cy="866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9" name="Google Shape;439;p29"/>
          <p:cNvSpPr txBox="1"/>
          <p:nvPr/>
        </p:nvSpPr>
        <p:spPr>
          <a:xfrm>
            <a:off x="6293225" y="458525"/>
            <a:ext cx="2701500" cy="11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E06666"/>
                </a:solidFill>
                <a:latin typeface="Ubuntu Medium"/>
                <a:ea typeface="Ubuntu Medium"/>
                <a:cs typeface="Ubuntu Medium"/>
                <a:sym typeface="Ubuntu Medium"/>
              </a:rPr>
              <a:t>How c</a:t>
            </a:r>
            <a:r>
              <a:rPr lang="es" sz="1800">
                <a:solidFill>
                  <a:srgbClr val="E06666"/>
                </a:solidFill>
                <a:latin typeface="Ubuntu Medium"/>
                <a:ea typeface="Ubuntu Medium"/>
                <a:cs typeface="Ubuntu Medium"/>
                <a:sym typeface="Ubuntu Medium"/>
              </a:rPr>
              <a:t>an the traditional website benefit from the enrichment?</a:t>
            </a:r>
            <a:endParaRPr sz="1800">
              <a:solidFill>
                <a:srgbClr val="E06666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250" y="2008698"/>
            <a:ext cx="4352868" cy="144502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0"/>
          <p:cNvSpPr txBox="1"/>
          <p:nvPr>
            <p:ph idx="1" type="body"/>
          </p:nvPr>
        </p:nvSpPr>
        <p:spPr>
          <a:xfrm>
            <a:off x="311700" y="1381075"/>
            <a:ext cx="85206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National Librarian’s Research Fellowship in Digital Scholarship 2022-23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46" name="Google Shape;44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613" y="3758050"/>
            <a:ext cx="4154146" cy="8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0"/>
          <p:cNvSpPr txBox="1"/>
          <p:nvPr/>
        </p:nvSpPr>
        <p:spPr>
          <a:xfrm>
            <a:off x="344138" y="4720250"/>
            <a:ext cx="40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6"/>
              </a:rPr>
              <a:t>https://github.com/NLS-Digital-Scholarship/nls-fellowship-2022-23</a:t>
            </a:r>
            <a:endParaRPr sz="1000"/>
          </a:p>
        </p:txBody>
      </p:sp>
      <p:sp>
        <p:nvSpPr>
          <p:cNvPr id="448" name="Google Shape;448;p30"/>
          <p:cNvSpPr/>
          <p:nvPr/>
        </p:nvSpPr>
        <p:spPr>
          <a:xfrm>
            <a:off x="3145650" y="2140375"/>
            <a:ext cx="990300" cy="548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98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0"/>
          <p:cNvSpPr/>
          <p:nvPr/>
        </p:nvSpPr>
        <p:spPr>
          <a:xfrm>
            <a:off x="2511125" y="3734150"/>
            <a:ext cx="701700" cy="883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98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0" name="Google Shape;450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0325" y="168700"/>
            <a:ext cx="2984850" cy="983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1" name="Google Shape;451;p30"/>
          <p:cNvCxnSpPr/>
          <p:nvPr/>
        </p:nvCxnSpPr>
        <p:spPr>
          <a:xfrm flipH="1" rot="10800000">
            <a:off x="448925" y="3405350"/>
            <a:ext cx="3910800" cy="21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52" name="Google Shape;452;p30"/>
          <p:cNvSpPr txBox="1"/>
          <p:nvPr/>
        </p:nvSpPr>
        <p:spPr>
          <a:xfrm>
            <a:off x="3529325" y="229650"/>
            <a:ext cx="2660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With thanks to Sarah Ames</a:t>
            </a:r>
            <a:endParaRPr b="1"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53" name="Google Shape;453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5470" y="2837600"/>
            <a:ext cx="414634" cy="48075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0"/>
          <p:cNvSpPr txBox="1"/>
          <p:nvPr/>
        </p:nvSpPr>
        <p:spPr>
          <a:xfrm>
            <a:off x="5611262" y="2803874"/>
            <a:ext cx="33801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s" sz="900">
                <a:solidFill>
                  <a:schemeClr val="dk1"/>
                </a:solidFill>
              </a:rPr>
              <a:t>Candela, G. (2026). Towards a semantic approach in GLAM Labs: The case of the Data Foundry at the National Library of Scotland. </a:t>
            </a:r>
            <a:r>
              <a:rPr i="1" lang="es" sz="900">
                <a:solidFill>
                  <a:schemeClr val="dk1"/>
                </a:solidFill>
              </a:rPr>
              <a:t>Journal of Information Science</a:t>
            </a:r>
            <a:r>
              <a:rPr lang="es" sz="900">
                <a:solidFill>
                  <a:schemeClr val="dk1"/>
                </a:solidFill>
              </a:rPr>
              <a:t>, </a:t>
            </a:r>
            <a:r>
              <a:rPr i="1" lang="es" sz="900">
                <a:solidFill>
                  <a:schemeClr val="dk1"/>
                </a:solidFill>
              </a:rPr>
              <a:t>52</a:t>
            </a:r>
            <a:r>
              <a:rPr lang="es" sz="900">
                <a:solidFill>
                  <a:schemeClr val="dk1"/>
                </a:solidFill>
              </a:rPr>
              <a:t>(1), 3-21. </a:t>
            </a:r>
            <a:r>
              <a:rPr lang="es" sz="900" u="sng">
                <a:solidFill>
                  <a:schemeClr val="hlink"/>
                </a:solidFill>
                <a:hlinkClick r:id="rId9"/>
              </a:rPr>
              <a:t>https://doi.org/10.1177/01655515231174386</a:t>
            </a:r>
            <a:endParaRPr sz="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55" name="Google Shape;455;p30"/>
          <p:cNvSpPr/>
          <p:nvPr/>
        </p:nvSpPr>
        <p:spPr>
          <a:xfrm>
            <a:off x="4572000" y="3318350"/>
            <a:ext cx="953400" cy="57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6" name="Google Shape;456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11238" y="2204545"/>
            <a:ext cx="3217623" cy="48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16869" y="3645691"/>
            <a:ext cx="2168856" cy="144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1"/>
          <p:cNvSpPr txBox="1"/>
          <p:nvPr>
            <p:ph type="title"/>
          </p:nvPr>
        </p:nvSpPr>
        <p:spPr>
          <a:xfrm>
            <a:off x="162483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European Literary Bibliography &amp; k</a:t>
            </a:r>
            <a:r>
              <a:rPr lang="es"/>
              <a:t>nowledge</a:t>
            </a:r>
            <a:r>
              <a:rPr lang="es"/>
              <a:t> graphs</a:t>
            </a:r>
            <a:endParaRPr/>
          </a:p>
        </p:txBody>
      </p:sp>
      <p:pic>
        <p:nvPicPr>
          <p:cNvPr id="463" name="Google Shape;46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09723"/>
            <a:ext cx="9144000" cy="155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775" y="3796487"/>
            <a:ext cx="3974499" cy="80777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1"/>
          <p:cNvSpPr txBox="1"/>
          <p:nvPr/>
        </p:nvSpPr>
        <p:spPr>
          <a:xfrm>
            <a:off x="4710600" y="3880693"/>
            <a:ext cx="44334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Scenario 1: </a:t>
            </a:r>
            <a:r>
              <a:rPr lang="es" sz="8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Comparative analysis of provincial Spanish novels featuring vampires</a:t>
            </a:r>
            <a:endParaRPr sz="8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Scenario 2:</a:t>
            </a:r>
            <a:r>
              <a:rPr lang="es" sz="8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 Republican writers who migrated during the Spanish Civil War</a:t>
            </a:r>
            <a:endParaRPr sz="8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Scenario 3: </a:t>
            </a:r>
            <a:r>
              <a:rPr lang="es" sz="8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Geographical distribution of publications dedicated to particular Spanish writers</a:t>
            </a:r>
            <a:endParaRPr sz="8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466" name="Google Shape;466;p31"/>
          <p:cNvCxnSpPr/>
          <p:nvPr/>
        </p:nvCxnSpPr>
        <p:spPr>
          <a:xfrm flipH="1">
            <a:off x="6810350" y="2441190"/>
            <a:ext cx="722100" cy="139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7" name="Google Shape;467;p31"/>
          <p:cNvCxnSpPr/>
          <p:nvPr/>
        </p:nvCxnSpPr>
        <p:spPr>
          <a:xfrm flipH="1">
            <a:off x="2375550" y="2847065"/>
            <a:ext cx="1080300" cy="99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68" name="Google Shape;46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51313" y="3108934"/>
            <a:ext cx="434725" cy="50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5552" y="4604250"/>
            <a:ext cx="1013151" cy="5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31"/>
          <p:cNvSpPr txBox="1"/>
          <p:nvPr/>
        </p:nvSpPr>
        <p:spPr>
          <a:xfrm>
            <a:off x="4978475" y="4700850"/>
            <a:ext cx="423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7"/>
              </a:rPr>
              <a:t>https://atrium-research.eu/blog/Reusing%20bibliographic%20content/</a:t>
            </a:r>
            <a:endParaRPr sz="1000"/>
          </a:p>
        </p:txBody>
      </p:sp>
      <p:sp>
        <p:nvSpPr>
          <p:cNvPr id="471" name="Google Shape;471;p31"/>
          <p:cNvSpPr/>
          <p:nvPr/>
        </p:nvSpPr>
        <p:spPr>
          <a:xfrm>
            <a:off x="383301" y="1045731"/>
            <a:ext cx="3825900" cy="775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31"/>
          <p:cNvSpPr/>
          <p:nvPr/>
        </p:nvSpPr>
        <p:spPr>
          <a:xfrm rot="5400000">
            <a:off x="3974200" y="1468277"/>
            <a:ext cx="698400" cy="6147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3" name="Google Shape;473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1041" y="1081800"/>
            <a:ext cx="3639606" cy="69515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1"/>
          <p:cNvSpPr txBox="1"/>
          <p:nvPr/>
        </p:nvSpPr>
        <p:spPr>
          <a:xfrm>
            <a:off x="1016050" y="1069951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u="sng">
                <a:solidFill>
                  <a:schemeClr val="hlink"/>
                </a:solidFill>
                <a:hlinkClick r:id="rId9"/>
              </a:rPr>
              <a:t>https://doi.org/10.46298/transformations.14729</a:t>
            </a:r>
            <a:endParaRPr sz="900"/>
          </a:p>
        </p:txBody>
      </p:sp>
      <p:pic>
        <p:nvPicPr>
          <p:cNvPr id="475" name="Google Shape;475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99500" y="3444726"/>
            <a:ext cx="434700" cy="30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2"/>
          <p:cNvSpPr txBox="1"/>
          <p:nvPr/>
        </p:nvSpPr>
        <p:spPr>
          <a:xfrm>
            <a:off x="1259470" y="4268650"/>
            <a:ext cx="599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https://inz.si/en/2026/03/27/gustavo-candela-zgodovina-na-spici/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81" name="Google Shape;48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9470" y="205200"/>
            <a:ext cx="6648734" cy="396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742" y="152400"/>
            <a:ext cx="8445981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3"/>
          <p:cNvSpPr txBox="1"/>
          <p:nvPr/>
        </p:nvSpPr>
        <p:spPr>
          <a:xfrm>
            <a:off x="6863981" y="2375525"/>
            <a:ext cx="2178600" cy="14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3900" lvl="0" marL="2250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s">
                <a:solidFill>
                  <a:schemeClr val="dk2"/>
                </a:solidFill>
              </a:rPr>
              <a:t>API available?</a:t>
            </a:r>
            <a:endParaRPr>
              <a:solidFill>
                <a:schemeClr val="dk2"/>
              </a:solidFill>
            </a:endParaRPr>
          </a:p>
          <a:p>
            <a:pPr indent="-223900" lvl="0" marL="2250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s">
                <a:solidFill>
                  <a:schemeClr val="dk2"/>
                </a:solidFill>
              </a:rPr>
              <a:t>Extraction of data?</a:t>
            </a:r>
            <a:endParaRPr>
              <a:solidFill>
                <a:schemeClr val="dk2"/>
              </a:solidFill>
            </a:endParaRPr>
          </a:p>
          <a:p>
            <a:pPr indent="-223900" lvl="0" marL="2250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s">
                <a:solidFill>
                  <a:schemeClr val="dk2"/>
                </a:solidFill>
              </a:rPr>
              <a:t>Documentation?</a:t>
            </a:r>
            <a:endParaRPr>
              <a:solidFill>
                <a:schemeClr val="dk2"/>
              </a:solidFill>
            </a:endParaRPr>
          </a:p>
          <a:p>
            <a:pPr indent="-223900" lvl="0" marL="2250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s">
                <a:solidFill>
                  <a:schemeClr val="dk2"/>
                </a:solidFill>
              </a:rPr>
              <a:t>Examples of use?</a:t>
            </a:r>
            <a:endParaRPr>
              <a:solidFill>
                <a:schemeClr val="dk2"/>
              </a:solidFill>
            </a:endParaRPr>
          </a:p>
          <a:p>
            <a:pPr indent="-223900" lvl="0" marL="2250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s">
                <a:solidFill>
                  <a:schemeClr val="dk2"/>
                </a:solidFill>
              </a:rPr>
              <a:t>Enrichment with external repositories?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488" name="Google Shape;48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9454" y="4345275"/>
            <a:ext cx="476700" cy="4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6175" y="4394350"/>
            <a:ext cx="578250" cy="40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6438" y="4347004"/>
            <a:ext cx="434725" cy="50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59470" y="4329631"/>
            <a:ext cx="476700" cy="538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Content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5" name="Google Shape;115;p16"/>
          <p:cNvSpPr txBox="1"/>
          <p:nvPr>
            <p:ph idx="1" type="body"/>
          </p:nvPr>
        </p:nvSpPr>
        <p:spPr>
          <a:xfrm>
            <a:off x="147396" y="1499600"/>
            <a:ext cx="4952100" cy="15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Ubuntu"/>
              <a:buChar char="●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About me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Ubuntu"/>
              <a:buChar char="●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Introduction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Ubuntu"/>
              <a:buChar char="●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W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orking partnerships &amp; use cases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Ubuntu"/>
              <a:buChar char="●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Future work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6" name="Google Shape;116;p16"/>
          <p:cNvSpPr/>
          <p:nvPr/>
        </p:nvSpPr>
        <p:spPr>
          <a:xfrm>
            <a:off x="7379046" y="1856483"/>
            <a:ext cx="718200" cy="675300"/>
          </a:xfrm>
          <a:prstGeom prst="ellipse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>
                <a:latin typeface="Open Sans"/>
                <a:ea typeface="Open Sans"/>
                <a:cs typeface="Open Sans"/>
                <a:sym typeface="Open Sans"/>
              </a:rPr>
              <a:t>Knowledge Base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6785548" y="2672469"/>
            <a:ext cx="718200" cy="7173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">
                <a:latin typeface="Open Sans"/>
                <a:ea typeface="Open Sans"/>
                <a:cs typeface="Open Sans"/>
                <a:sym typeface="Open Sans"/>
              </a:rPr>
              <a:t>Documentation</a:t>
            </a:r>
            <a:endParaRPr sz="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" name="Google Shape;118;p16"/>
          <p:cNvSpPr/>
          <p:nvPr/>
        </p:nvSpPr>
        <p:spPr>
          <a:xfrm>
            <a:off x="6146367" y="892334"/>
            <a:ext cx="718200" cy="7173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21">
                <a:latin typeface="Open Sans"/>
                <a:ea typeface="Open Sans"/>
                <a:cs typeface="Open Sans"/>
                <a:sym typeface="Open Sans"/>
              </a:rPr>
              <a:t>Reuse</a:t>
            </a:r>
            <a:endParaRPr sz="102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5340854" y="1719723"/>
            <a:ext cx="718200" cy="717300"/>
          </a:xfrm>
          <a:prstGeom prst="ellipse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421">
                <a:latin typeface="Open Sans"/>
                <a:ea typeface="Open Sans"/>
                <a:cs typeface="Open Sans"/>
                <a:sym typeface="Open Sans"/>
              </a:rPr>
              <a:t>AI</a:t>
            </a:r>
            <a:endParaRPr sz="1421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0" name="Google Shape;120;p16"/>
          <p:cNvCxnSpPr>
            <a:stCxn id="119" idx="7"/>
          </p:cNvCxnSpPr>
          <p:nvPr/>
        </p:nvCxnSpPr>
        <p:spPr>
          <a:xfrm flipH="1" rot="10800000">
            <a:off x="5953876" y="1554769"/>
            <a:ext cx="331800" cy="270000"/>
          </a:xfrm>
          <a:prstGeom prst="straightConnector1">
            <a:avLst/>
          </a:prstGeom>
          <a:noFill/>
          <a:ln cap="flat" cmpd="sng" w="41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" name="Google Shape;121;p16"/>
          <p:cNvCxnSpPr/>
          <p:nvPr/>
        </p:nvCxnSpPr>
        <p:spPr>
          <a:xfrm rot="10800000">
            <a:off x="6864926" y="1316004"/>
            <a:ext cx="298200" cy="183600"/>
          </a:xfrm>
          <a:prstGeom prst="straightConnector1">
            <a:avLst/>
          </a:prstGeom>
          <a:noFill/>
          <a:ln cap="flat" cmpd="sng" w="41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2" name="Google Shape;122;p16"/>
          <p:cNvCxnSpPr>
            <a:stCxn id="116" idx="2"/>
            <a:endCxn id="123" idx="3"/>
          </p:cNvCxnSpPr>
          <p:nvPr/>
        </p:nvCxnSpPr>
        <p:spPr>
          <a:xfrm rot="10800000">
            <a:off x="7225746" y="2113133"/>
            <a:ext cx="153300" cy="81000"/>
          </a:xfrm>
          <a:prstGeom prst="straightConnector1">
            <a:avLst/>
          </a:prstGeom>
          <a:noFill/>
          <a:ln cap="flat" cmpd="sng" w="41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4" name="Google Shape;124;p16"/>
          <p:cNvCxnSpPr>
            <a:endCxn id="123" idx="0"/>
          </p:cNvCxnSpPr>
          <p:nvPr/>
        </p:nvCxnSpPr>
        <p:spPr>
          <a:xfrm flipH="1">
            <a:off x="6733588" y="1815249"/>
            <a:ext cx="462300" cy="135000"/>
          </a:xfrm>
          <a:prstGeom prst="straightConnector1">
            <a:avLst/>
          </a:prstGeom>
          <a:noFill/>
          <a:ln cap="flat" cmpd="sng" w="41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5" name="Google Shape;125;p16"/>
          <p:cNvCxnSpPr>
            <a:stCxn id="116" idx="3"/>
            <a:endCxn id="117" idx="7"/>
          </p:cNvCxnSpPr>
          <p:nvPr/>
        </p:nvCxnSpPr>
        <p:spPr>
          <a:xfrm flipH="1">
            <a:off x="7398424" y="2432888"/>
            <a:ext cx="85800" cy="344700"/>
          </a:xfrm>
          <a:prstGeom prst="straightConnector1">
            <a:avLst/>
          </a:prstGeom>
          <a:noFill/>
          <a:ln cap="flat" cmpd="sng" w="41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" name="Google Shape;126;p16"/>
          <p:cNvCxnSpPr>
            <a:stCxn id="127" idx="1"/>
          </p:cNvCxnSpPr>
          <p:nvPr/>
        </p:nvCxnSpPr>
        <p:spPr>
          <a:xfrm rot="10800000">
            <a:off x="7398856" y="2790116"/>
            <a:ext cx="352200" cy="137700"/>
          </a:xfrm>
          <a:prstGeom prst="straightConnector1">
            <a:avLst/>
          </a:prstGeom>
          <a:noFill/>
          <a:ln cap="flat" cmpd="sng" w="41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" name="Google Shape;128;p16"/>
          <p:cNvCxnSpPr>
            <a:endCxn id="129" idx="3"/>
          </p:cNvCxnSpPr>
          <p:nvPr/>
        </p:nvCxnSpPr>
        <p:spPr>
          <a:xfrm flipH="1">
            <a:off x="5995561" y="2350606"/>
            <a:ext cx="408000" cy="577200"/>
          </a:xfrm>
          <a:prstGeom prst="straightConnector1">
            <a:avLst/>
          </a:prstGeom>
          <a:noFill/>
          <a:ln cap="flat" cmpd="sng" w="41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16"/>
          <p:cNvCxnSpPr>
            <a:stCxn id="123" idx="2"/>
            <a:endCxn id="117" idx="1"/>
          </p:cNvCxnSpPr>
          <p:nvPr/>
        </p:nvCxnSpPr>
        <p:spPr>
          <a:xfrm>
            <a:off x="6733588" y="2276049"/>
            <a:ext cx="157200" cy="501600"/>
          </a:xfrm>
          <a:prstGeom prst="straightConnector1">
            <a:avLst/>
          </a:prstGeom>
          <a:noFill/>
          <a:ln cap="flat" cmpd="sng" w="41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" name="Google Shape;131;p16"/>
          <p:cNvCxnSpPr>
            <a:stCxn id="123" idx="1"/>
            <a:endCxn id="119" idx="6"/>
          </p:cNvCxnSpPr>
          <p:nvPr/>
        </p:nvCxnSpPr>
        <p:spPr>
          <a:xfrm rot="10800000">
            <a:off x="6059155" y="2078349"/>
            <a:ext cx="182400" cy="34800"/>
          </a:xfrm>
          <a:prstGeom prst="straightConnector1">
            <a:avLst/>
          </a:prstGeom>
          <a:noFill/>
          <a:ln cap="flat" cmpd="sng" w="41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2" name="Google Shape;132;p16"/>
          <p:cNvCxnSpPr>
            <a:stCxn id="119" idx="3"/>
          </p:cNvCxnSpPr>
          <p:nvPr/>
        </p:nvCxnSpPr>
        <p:spPr>
          <a:xfrm>
            <a:off x="5446032" y="2331976"/>
            <a:ext cx="110700" cy="354000"/>
          </a:xfrm>
          <a:prstGeom prst="straightConnector1">
            <a:avLst/>
          </a:prstGeom>
          <a:noFill/>
          <a:ln cap="flat" cmpd="sng" w="41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3" name="Google Shape;133;p16"/>
          <p:cNvCxnSpPr/>
          <p:nvPr/>
        </p:nvCxnSpPr>
        <p:spPr>
          <a:xfrm flipH="1">
            <a:off x="7825261" y="1303694"/>
            <a:ext cx="396000" cy="110100"/>
          </a:xfrm>
          <a:prstGeom prst="straightConnector1">
            <a:avLst/>
          </a:prstGeom>
          <a:noFill/>
          <a:ln cap="flat" cmpd="sng" w="41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4" name="Google Shape;134;p16"/>
          <p:cNvCxnSpPr/>
          <p:nvPr/>
        </p:nvCxnSpPr>
        <p:spPr>
          <a:xfrm flipH="1">
            <a:off x="8329971" y="2917158"/>
            <a:ext cx="426000" cy="21300"/>
          </a:xfrm>
          <a:prstGeom prst="straightConnector1">
            <a:avLst/>
          </a:prstGeom>
          <a:noFill/>
          <a:ln cap="flat" cmpd="sng" w="41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5" name="Google Shape;135;p16"/>
          <p:cNvCxnSpPr/>
          <p:nvPr/>
        </p:nvCxnSpPr>
        <p:spPr>
          <a:xfrm rot="10800000">
            <a:off x="8070782" y="2107939"/>
            <a:ext cx="527100" cy="209400"/>
          </a:xfrm>
          <a:prstGeom prst="straightConnector1">
            <a:avLst/>
          </a:prstGeom>
          <a:noFill/>
          <a:ln cap="flat" cmpd="sng" w="41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" name="Google Shape;136;p16"/>
          <p:cNvCxnSpPr/>
          <p:nvPr/>
        </p:nvCxnSpPr>
        <p:spPr>
          <a:xfrm rot="10800000">
            <a:off x="5436095" y="1089180"/>
            <a:ext cx="747000" cy="900"/>
          </a:xfrm>
          <a:prstGeom prst="straightConnector1">
            <a:avLst/>
          </a:prstGeom>
          <a:noFill/>
          <a:ln cap="flat" cmpd="sng" w="41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7" name="Google Shape;137;p16"/>
          <p:cNvCxnSpPr>
            <a:stCxn id="119" idx="1"/>
          </p:cNvCxnSpPr>
          <p:nvPr/>
        </p:nvCxnSpPr>
        <p:spPr>
          <a:xfrm rot="10800000">
            <a:off x="5073432" y="1301269"/>
            <a:ext cx="372600" cy="523500"/>
          </a:xfrm>
          <a:prstGeom prst="straightConnector1">
            <a:avLst/>
          </a:prstGeom>
          <a:noFill/>
          <a:ln cap="flat" cmpd="sng" w="41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7" name="Google Shape;12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1056" y="2569912"/>
            <a:ext cx="633342" cy="71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311" y="2590852"/>
            <a:ext cx="581250" cy="6739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16"/>
          <p:cNvCxnSpPr/>
          <p:nvPr/>
        </p:nvCxnSpPr>
        <p:spPr>
          <a:xfrm rot="10800000">
            <a:off x="5926871" y="3032033"/>
            <a:ext cx="853500" cy="125400"/>
          </a:xfrm>
          <a:prstGeom prst="straightConnector1">
            <a:avLst/>
          </a:prstGeom>
          <a:noFill/>
          <a:ln cap="flat" cmpd="sng" w="41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9" name="Google Shape;13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7080" y="1199724"/>
            <a:ext cx="768495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2681" y="865458"/>
            <a:ext cx="633350" cy="448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1555" y="1950249"/>
            <a:ext cx="984066" cy="3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86555" y="1056008"/>
            <a:ext cx="1160674" cy="20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79850" y="4566325"/>
            <a:ext cx="1589676" cy="2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72685" y="4389720"/>
            <a:ext cx="476700" cy="4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47963" y="4463519"/>
            <a:ext cx="1079974" cy="3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6100" y="4464484"/>
            <a:ext cx="1045607" cy="4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64873" y="4569631"/>
            <a:ext cx="1663041" cy="2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395800" y="4568979"/>
            <a:ext cx="1045598" cy="261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Partnerships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 in WMES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97" name="Google Shape;49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8399" y="590775"/>
            <a:ext cx="4453649" cy="469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525" y="1221700"/>
            <a:ext cx="1836327" cy="45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075" y="1759775"/>
            <a:ext cx="2441626" cy="2907049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4"/>
          <p:cNvSpPr txBox="1"/>
          <p:nvPr/>
        </p:nvSpPr>
        <p:spPr>
          <a:xfrm>
            <a:off x="311700" y="4787475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u="sng">
                <a:solidFill>
                  <a:schemeClr val="hlink"/>
                </a:solidFill>
                <a:latin typeface="Ubuntu Light"/>
                <a:ea typeface="Ubuntu Light"/>
                <a:cs typeface="Ubuntu Light"/>
                <a:sym typeface="Ubuntu Light"/>
                <a:hlinkClick r:id="rId6"/>
              </a:rPr>
              <a:t>https://commons.wikimedia.org/wiki/File:Instituciones_culturales_y_Wikimedia.pdf</a:t>
            </a:r>
            <a:endParaRPr sz="800"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Wikimedia España &amp; University of Alicante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06" name="Google Shape;5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000" y="1234125"/>
            <a:ext cx="2876925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450" y="1108063"/>
            <a:ext cx="3913877" cy="292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1425" y="1176675"/>
            <a:ext cx="2481274" cy="1395076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5"/>
          <p:cNvSpPr txBox="1"/>
          <p:nvPr/>
        </p:nvSpPr>
        <p:spPr>
          <a:xfrm>
            <a:off x="663675" y="42988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https://archivodemocracia.ua.es/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10" name="Google Shape;510;p35"/>
          <p:cNvSpPr txBox="1"/>
          <p:nvPr/>
        </p:nvSpPr>
        <p:spPr>
          <a:xfrm>
            <a:off x="311700" y="4699025"/>
            <a:ext cx="5265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https://wikimedia.es/marzo-en-wikimedia-espana-actividades-por-el-8m-para-visibilizar-a-las-mujeres-en-wikipedia/</a:t>
            </a:r>
            <a:endParaRPr sz="7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11" name="Google Shape;511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60375" y="173375"/>
            <a:ext cx="1836327" cy="45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10005" y="4660260"/>
            <a:ext cx="2352796" cy="4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Wikidata in GLAM</a:t>
            </a:r>
            <a:endParaRPr/>
          </a:p>
        </p:txBody>
      </p:sp>
      <p:pic>
        <p:nvPicPr>
          <p:cNvPr id="518" name="Google Shape;5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375" y="1155175"/>
            <a:ext cx="4833975" cy="271975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6"/>
          <p:cNvSpPr txBox="1"/>
          <p:nvPr/>
        </p:nvSpPr>
        <p:spPr>
          <a:xfrm>
            <a:off x="416375" y="4176600"/>
            <a:ext cx="8078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https://wikimedia.es/abiertas-las-inscripciones-para-wikidata-en-el-contexto-glam-ii-patrimonio-conectado-en-el-museo-del-prado/</a:t>
            </a:r>
            <a:endParaRPr sz="8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20" name="Google Shape;52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0375" y="173375"/>
            <a:ext cx="1836327" cy="459576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36"/>
          <p:cNvSpPr txBox="1"/>
          <p:nvPr/>
        </p:nvSpPr>
        <p:spPr>
          <a:xfrm>
            <a:off x="422324" y="4374244"/>
            <a:ext cx="742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</a:rPr>
              <a:t>https://wikimedia.es/patrimonio-conectado-wikidata-impulsa-el-ecosistema-glam-desde-el-museo-del-prado/</a:t>
            </a:r>
            <a:endParaRPr/>
          </a:p>
        </p:txBody>
      </p:sp>
      <p:pic>
        <p:nvPicPr>
          <p:cNvPr id="522" name="Google Shape;522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2750" y="1170125"/>
            <a:ext cx="3588851" cy="239134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36"/>
          <p:cNvSpPr txBox="1"/>
          <p:nvPr/>
        </p:nvSpPr>
        <p:spPr>
          <a:xfrm>
            <a:off x="5784550" y="3561475"/>
            <a:ext cx="300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Sgarciacine</a:t>
            </a:r>
            <a:r>
              <a:rPr lang="es" sz="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</a:t>
            </a:r>
            <a:r>
              <a:rPr lang="es" sz="600">
                <a:solidFill>
                  <a:schemeClr val="dk1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s" sz="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CC BY-SA 4.0</a:t>
            </a:r>
            <a:r>
              <a:rPr lang="es" sz="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</a:t>
            </a:r>
            <a:endParaRPr sz="6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Data quality in museums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29" name="Google Shape;52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425" y="1223602"/>
            <a:ext cx="4790076" cy="24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2149" y="2394435"/>
            <a:ext cx="4401326" cy="25011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31" name="Google Shape;531;p37"/>
          <p:cNvSpPr/>
          <p:nvPr/>
        </p:nvSpPr>
        <p:spPr>
          <a:xfrm>
            <a:off x="5879150" y="3254160"/>
            <a:ext cx="447600" cy="1168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37"/>
          <p:cNvSpPr txBox="1"/>
          <p:nvPr/>
        </p:nvSpPr>
        <p:spPr>
          <a:xfrm>
            <a:off x="6834125" y="2757510"/>
            <a:ext cx="182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https://w.wiki/FZGn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3" name="Google Shape;533;p37"/>
          <p:cNvSpPr txBox="1"/>
          <p:nvPr/>
        </p:nvSpPr>
        <p:spPr>
          <a:xfrm>
            <a:off x="835600" y="37542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https://doi.org/10.5334/johd.438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4" name="Google Shape;534;p37"/>
          <p:cNvSpPr/>
          <p:nvPr/>
        </p:nvSpPr>
        <p:spPr>
          <a:xfrm>
            <a:off x="3790119" y="2888800"/>
            <a:ext cx="770100" cy="399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37"/>
          <p:cNvSpPr txBox="1"/>
          <p:nvPr/>
        </p:nvSpPr>
        <p:spPr>
          <a:xfrm>
            <a:off x="5306150" y="171464"/>
            <a:ext cx="3526200" cy="16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Data quality criteria</a:t>
            </a:r>
            <a:endParaRPr sz="1300">
              <a:solidFill>
                <a:schemeClr val="dk1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-215900" lvl="0" marL="360001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Ubuntu Light"/>
              <a:buChar char="●"/>
            </a:pPr>
            <a:r>
              <a:rPr lang="es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Understandability</a:t>
            </a:r>
            <a:endParaRPr sz="13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15900" lvl="0" marL="36000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Ubuntu Light"/>
              <a:buChar char="●"/>
            </a:pPr>
            <a:r>
              <a:rPr lang="es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Availability</a:t>
            </a:r>
            <a:endParaRPr sz="13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15900" lvl="0" marL="36000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Ubuntu Light"/>
              <a:buChar char="●"/>
            </a:pPr>
            <a:r>
              <a:rPr lang="es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Federated</a:t>
            </a:r>
            <a:endParaRPr sz="13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15900" lvl="0" marL="36000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Ubuntu Light"/>
              <a:buChar char="●"/>
            </a:pPr>
            <a:r>
              <a:rPr lang="es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Reusability</a:t>
            </a:r>
            <a:endParaRPr sz="13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15900" lvl="0" marL="36000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Ubuntu Light"/>
              <a:buChar char="●"/>
            </a:pPr>
            <a:r>
              <a:rPr lang="es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Timeliness</a:t>
            </a:r>
            <a:endParaRPr sz="13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15900" lvl="0" marL="36000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Ubuntu Light"/>
              <a:buChar char="●"/>
            </a:pPr>
            <a:r>
              <a:rPr lang="es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Enrichment</a:t>
            </a:r>
            <a:endParaRPr sz="13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15900" lvl="0" marL="36000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Ubuntu Light"/>
              <a:buChar char="●"/>
            </a:pPr>
            <a:r>
              <a:rPr lang="es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File repository (Wikimedia Commons)</a:t>
            </a:r>
            <a:endParaRPr sz="13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050" y="1422217"/>
            <a:ext cx="3566099" cy="3216732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38"/>
          <p:cNvSpPr txBox="1"/>
          <p:nvPr/>
        </p:nvSpPr>
        <p:spPr>
          <a:xfrm>
            <a:off x="600075" y="4721216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s" sz="1100" u="sng">
                <a:solidFill>
                  <a:schemeClr val="hlink"/>
                </a:solidFill>
                <a:hlinkClick r:id="rId4"/>
              </a:rPr>
              <a:t>https://doi.org/10.5860/ital.v44i4.17432</a:t>
            </a:r>
            <a:endParaRPr/>
          </a:p>
        </p:txBody>
      </p:sp>
      <p:pic>
        <p:nvPicPr>
          <p:cNvPr id="542" name="Google Shape;54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2196" y="2388067"/>
            <a:ext cx="4076249" cy="2421149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38"/>
          <p:cNvSpPr/>
          <p:nvPr/>
        </p:nvSpPr>
        <p:spPr>
          <a:xfrm>
            <a:off x="3372320" y="3282741"/>
            <a:ext cx="770100" cy="399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4" name="Google Shape;544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58050" y="1581369"/>
            <a:ext cx="654900" cy="46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58597" y="507792"/>
            <a:ext cx="942472" cy="31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86992" y="389018"/>
            <a:ext cx="346688" cy="43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7" name="Google Shape;547;p38"/>
          <p:cNvCxnSpPr>
            <a:stCxn id="545" idx="2"/>
            <a:endCxn id="544" idx="0"/>
          </p:cNvCxnSpPr>
          <p:nvPr/>
        </p:nvCxnSpPr>
        <p:spPr>
          <a:xfrm>
            <a:off x="4929833" y="821955"/>
            <a:ext cx="755700" cy="759300"/>
          </a:xfrm>
          <a:prstGeom prst="straightConnector1">
            <a:avLst/>
          </a:prstGeom>
          <a:noFill/>
          <a:ln cap="flat" cmpd="sng" w="6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8" name="Google Shape;548;p38"/>
          <p:cNvCxnSpPr>
            <a:stCxn id="546" idx="2"/>
            <a:endCxn id="544" idx="0"/>
          </p:cNvCxnSpPr>
          <p:nvPr/>
        </p:nvCxnSpPr>
        <p:spPr>
          <a:xfrm flipH="1">
            <a:off x="5685636" y="821954"/>
            <a:ext cx="74700" cy="759300"/>
          </a:xfrm>
          <a:prstGeom prst="straightConnector1">
            <a:avLst/>
          </a:prstGeom>
          <a:noFill/>
          <a:ln cap="flat" cmpd="sng" w="6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9" name="Google Shape;549;p38"/>
          <p:cNvCxnSpPr>
            <a:stCxn id="544" idx="0"/>
          </p:cNvCxnSpPr>
          <p:nvPr/>
        </p:nvCxnSpPr>
        <p:spPr>
          <a:xfrm flipH="1" rot="10800000">
            <a:off x="5685500" y="932469"/>
            <a:ext cx="654900" cy="648900"/>
          </a:xfrm>
          <a:prstGeom prst="straightConnector1">
            <a:avLst/>
          </a:prstGeom>
          <a:noFill/>
          <a:ln cap="flat" cmpd="sng" w="6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0" name="Google Shape;550;p38"/>
          <p:cNvCxnSpPr>
            <a:stCxn id="544" idx="0"/>
          </p:cNvCxnSpPr>
          <p:nvPr/>
        </p:nvCxnSpPr>
        <p:spPr>
          <a:xfrm flipH="1" rot="10800000">
            <a:off x="5685500" y="1196169"/>
            <a:ext cx="815400" cy="385200"/>
          </a:xfrm>
          <a:prstGeom prst="straightConnector1">
            <a:avLst/>
          </a:prstGeom>
          <a:noFill/>
          <a:ln cap="flat" cmpd="sng" w="6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551" name="Google Shape;551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19598" y="548382"/>
            <a:ext cx="1056041" cy="3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8"/>
          <p:cNvSpPr txBox="1"/>
          <p:nvPr/>
        </p:nvSpPr>
        <p:spPr>
          <a:xfrm>
            <a:off x="185040" y="68250"/>
            <a:ext cx="50316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chemeClr val="dk2"/>
                </a:solidFill>
              </a:rPr>
              <a:t>Exploring the use of SPARQL federated queries</a:t>
            </a:r>
            <a:endParaRPr b="1" sz="1600">
              <a:solidFill>
                <a:schemeClr val="dk2"/>
              </a:solidFill>
            </a:endParaRPr>
          </a:p>
        </p:txBody>
      </p:sp>
      <p:sp>
        <p:nvSpPr>
          <p:cNvPr id="553" name="Google Shape;553;p38"/>
          <p:cNvSpPr txBox="1"/>
          <p:nvPr/>
        </p:nvSpPr>
        <p:spPr>
          <a:xfrm>
            <a:off x="7048986" y="1361867"/>
            <a:ext cx="2053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solidFill>
                  <a:schemeClr val="dk2"/>
                </a:solidFill>
              </a:rPr>
              <a:t>4 Use cases</a:t>
            </a:r>
            <a:endParaRPr b="1" sz="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</a:rPr>
              <a:t>Spanish Golden Age Literary movement</a:t>
            </a:r>
            <a:endParaRPr sz="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</a:rPr>
              <a:t>Jorge Juan y Santacilia</a:t>
            </a:r>
            <a:endParaRPr sz="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</a:rPr>
              <a:t>María de Zayas y Sotomayor</a:t>
            </a:r>
            <a:endParaRPr sz="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</a:rPr>
              <a:t>Bibliographic records</a:t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554" name="Google Shape;554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12934" y="1603069"/>
            <a:ext cx="305266" cy="354002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38"/>
          <p:cNvSpPr/>
          <p:nvPr/>
        </p:nvSpPr>
        <p:spPr>
          <a:xfrm>
            <a:off x="6532921" y="1692654"/>
            <a:ext cx="390600" cy="234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38"/>
          <p:cNvSpPr txBox="1"/>
          <p:nvPr/>
        </p:nvSpPr>
        <p:spPr>
          <a:xfrm>
            <a:off x="5100113" y="4697350"/>
            <a:ext cx="213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</a:rPr>
              <a:t>Avoiding data silos….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557" name="Google Shape;557;p38"/>
          <p:cNvCxnSpPr/>
          <p:nvPr/>
        </p:nvCxnSpPr>
        <p:spPr>
          <a:xfrm flipH="1">
            <a:off x="4297400" y="549125"/>
            <a:ext cx="6000" cy="1629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58" name="Google Shape;558;p38"/>
          <p:cNvCxnSpPr/>
          <p:nvPr/>
        </p:nvCxnSpPr>
        <p:spPr>
          <a:xfrm>
            <a:off x="4309375" y="2172587"/>
            <a:ext cx="42675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59" name="Google Shape;559;p38"/>
          <p:cNvSpPr/>
          <p:nvPr/>
        </p:nvSpPr>
        <p:spPr>
          <a:xfrm rot="-3786330">
            <a:off x="4544662" y="2014598"/>
            <a:ext cx="769980" cy="39995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Challenges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5" name="Google Shape;565;p39"/>
          <p:cNvSpPr txBox="1"/>
          <p:nvPr>
            <p:ph idx="1" type="body"/>
          </p:nvPr>
        </p:nvSpPr>
        <p:spPr>
          <a:xfrm>
            <a:off x="311700" y="1152475"/>
            <a:ext cx="8520600" cy="34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Ubuntu"/>
              <a:buChar char="-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Data quality and consistency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10832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Ubuntu"/>
              <a:buChar char="-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Metadata in Wikidata is community-edited, so records may vary in completeness or consistency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3432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Ubuntu"/>
              <a:buChar char="-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Technical expertise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10832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Ubuntu"/>
              <a:buChar char="-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Technical skills are often needed for batch uploads, data reconciliation, and automated workflows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3432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Ubuntu"/>
              <a:buChar char="-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Staff capacity and resources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10832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Ubuntu"/>
              <a:buChar char="-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Smaller GLAM institutions may have limited staff, funding, or technical infrastructure.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3432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Ubuntu"/>
              <a:buChar char="-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Licensing and copyright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10832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Ubuntu"/>
              <a:buChar char="-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Wikidata requires data to be released under the Creative Commons CC0 1.0 Universal public domain dedication.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10832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Ubuntu"/>
              <a:buChar char="-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Copyright restrictions can limit the sharing of images or descriptive content.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3432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Ubuntu"/>
              <a:buChar char="-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Sustainability and continuous updating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10832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Ubuntu"/>
              <a:buChar char="-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Long-term sustainability requires clear workflows and responsibilities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3432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Ubuntu"/>
              <a:buChar char="-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Modeling complex collections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10832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Ubuntu"/>
              <a:buChar char="-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Some cultural heritage objects have complex provenance, ownership histories, or relationships that can be difficult to model.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66" name="Google Shape;5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4596" y="224763"/>
            <a:ext cx="770050" cy="101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7354" y="493025"/>
            <a:ext cx="476700" cy="4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0095" y="461994"/>
            <a:ext cx="476700" cy="538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What about Bulgaria?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4" name="Google Shape;574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Ubuntu"/>
              <a:buChar char="●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Which </a:t>
            </a:r>
            <a:r>
              <a:rPr b="1" lang="es">
                <a:latin typeface="Ubuntu"/>
                <a:ea typeface="Ubuntu"/>
                <a:cs typeface="Ubuntu"/>
                <a:sym typeface="Ubuntu"/>
              </a:rPr>
              <a:t>institutions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 do you think would be interested in these types of activities?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Ubuntu"/>
              <a:buChar char="●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What types of </a:t>
            </a:r>
            <a:r>
              <a:rPr b="1" lang="es">
                <a:latin typeface="Ubuntu"/>
                <a:ea typeface="Ubuntu"/>
                <a:cs typeface="Ubuntu"/>
                <a:sym typeface="Ubuntu"/>
              </a:rPr>
              <a:t>activities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 do you think would be most suitable for Bulgarian institutions? Datathons, hackathons, …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Ubuntu"/>
              <a:buChar char="●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How can we </a:t>
            </a:r>
            <a:r>
              <a:rPr b="1" lang="es">
                <a:latin typeface="Ubuntu"/>
                <a:ea typeface="Ubuntu"/>
                <a:cs typeface="Ubuntu"/>
                <a:sym typeface="Ubuntu"/>
              </a:rPr>
              <a:t>promote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 this work within Bulgarian Cultural Heritage institutions? 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Which </a:t>
            </a:r>
            <a:r>
              <a:rPr b="1" lang="es">
                <a:latin typeface="Ubuntu"/>
                <a:ea typeface="Ubuntu"/>
                <a:cs typeface="Ubuntu"/>
                <a:sym typeface="Ubuntu"/>
              </a:rPr>
              <a:t>challenges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 can impede moving forward?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75" name="Google Shape;57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836" y="3829610"/>
            <a:ext cx="929084" cy="63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9385" y="4120041"/>
            <a:ext cx="714954" cy="687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7665" y="3395823"/>
            <a:ext cx="1867991" cy="946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5854" y="4241758"/>
            <a:ext cx="1459842" cy="658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1"/>
          <p:cNvSpPr txBox="1"/>
          <p:nvPr/>
        </p:nvSpPr>
        <p:spPr>
          <a:xfrm>
            <a:off x="409275" y="415025"/>
            <a:ext cx="7318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Future work</a:t>
            </a:r>
            <a:endParaRPr sz="3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4" name="Google Shape;584;p41"/>
          <p:cNvSpPr txBox="1"/>
          <p:nvPr/>
        </p:nvSpPr>
        <p:spPr>
          <a:xfrm>
            <a:off x="990600" y="1447800"/>
            <a:ext cx="703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85" name="Google Shape;585;p41"/>
          <p:cNvSpPr txBox="1"/>
          <p:nvPr/>
        </p:nvSpPr>
        <p:spPr>
          <a:xfrm>
            <a:off x="470950" y="1370200"/>
            <a:ext cx="84165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AutoNum type="arabicPeriod"/>
            </a:pPr>
            <a:r>
              <a:rPr lang="es" sz="2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Wikibase in GLAM</a:t>
            </a:r>
            <a:endParaRPr sz="2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AutoNum type="arabicPeriod"/>
            </a:pPr>
            <a:r>
              <a:rPr lang="es" sz="2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Additional use cases based on the Spanish Civil War</a:t>
            </a:r>
            <a:endParaRPr sz="2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AutoNum type="arabicPeriod"/>
            </a:pPr>
            <a:r>
              <a:rPr lang="es" sz="2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Exploring archives in Chile</a:t>
            </a:r>
            <a:endParaRPr sz="2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AutoNum type="arabicPeriod"/>
            </a:pPr>
            <a:r>
              <a:rPr lang="es" sz="2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Additional collaborations…</a:t>
            </a:r>
            <a:endParaRPr sz="2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6" name="Google Shape;586;p41"/>
          <p:cNvSpPr/>
          <p:nvPr/>
        </p:nvSpPr>
        <p:spPr>
          <a:xfrm>
            <a:off x="566450" y="4247825"/>
            <a:ext cx="8178600" cy="726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7" name="Google Shape;58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1500" y="4508575"/>
            <a:ext cx="1518222" cy="2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4785" y="4353820"/>
            <a:ext cx="476700" cy="4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7838" y="4418894"/>
            <a:ext cx="1079974" cy="3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532" y="4403434"/>
            <a:ext cx="1045607" cy="4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51306" y="4508581"/>
            <a:ext cx="1663041" cy="2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0987" y="4505242"/>
            <a:ext cx="1045598" cy="261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107" y="3692376"/>
            <a:ext cx="1622349" cy="129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7962" y="3747127"/>
            <a:ext cx="2521926" cy="118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42"/>
          <p:cNvSpPr txBox="1"/>
          <p:nvPr/>
        </p:nvSpPr>
        <p:spPr>
          <a:xfrm>
            <a:off x="988844" y="4589075"/>
            <a:ext cx="1945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u="sng">
                <a:solidFill>
                  <a:schemeClr val="hlink"/>
                </a:solidFill>
                <a:hlinkClick r:id="rId5"/>
              </a:rPr>
              <a:t>https://www.wikibase.cloud/</a:t>
            </a:r>
            <a:endParaRPr sz="900"/>
          </a:p>
        </p:txBody>
      </p:sp>
      <p:pic>
        <p:nvPicPr>
          <p:cNvPr id="600" name="Google Shape;600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95700"/>
            <a:ext cx="8839200" cy="3137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03288" y="3813203"/>
            <a:ext cx="2237802" cy="105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42"/>
          <p:cNvSpPr txBox="1"/>
          <p:nvPr/>
        </p:nvSpPr>
        <p:spPr>
          <a:xfrm>
            <a:off x="2231350" y="2811175"/>
            <a:ext cx="3981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https://doi.org/10.5281/zenodo.18077408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3"/>
          <p:cNvSpPr txBox="1"/>
          <p:nvPr>
            <p:ph type="title"/>
          </p:nvPr>
        </p:nvSpPr>
        <p:spPr>
          <a:xfrm>
            <a:off x="138609" y="43308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Extracting collections as data &amp; Spanish Civil War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8" name="Google Shape;608;p43"/>
          <p:cNvSpPr/>
          <p:nvPr/>
        </p:nvSpPr>
        <p:spPr>
          <a:xfrm>
            <a:off x="4723852" y="2518386"/>
            <a:ext cx="1072800" cy="7986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solidFill>
                  <a:srgbClr val="FFFFFF"/>
                </a:solidFill>
              </a:rPr>
              <a:t>Identification of sources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609" name="Google Shape;609;p43"/>
          <p:cNvSpPr/>
          <p:nvPr/>
        </p:nvSpPr>
        <p:spPr>
          <a:xfrm>
            <a:off x="7926771" y="2518386"/>
            <a:ext cx="1008300" cy="7986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solidFill>
                  <a:srgbClr val="FFFFFF"/>
                </a:solidFill>
              </a:rPr>
              <a:t>Publishing and reuse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610" name="Google Shape;610;p43"/>
          <p:cNvSpPr/>
          <p:nvPr/>
        </p:nvSpPr>
        <p:spPr>
          <a:xfrm>
            <a:off x="6371946" y="2518386"/>
            <a:ext cx="1008300" cy="7986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solidFill>
                  <a:srgbClr val="FFFFFF"/>
                </a:solidFill>
              </a:rPr>
              <a:t>Data extraction and modelling</a:t>
            </a:r>
            <a:endParaRPr b="1" sz="800">
              <a:solidFill>
                <a:srgbClr val="FFFFFF"/>
              </a:solidFill>
            </a:endParaRPr>
          </a:p>
        </p:txBody>
      </p:sp>
      <p:cxnSp>
        <p:nvCxnSpPr>
          <p:cNvPr id="611" name="Google Shape;611;p43"/>
          <p:cNvCxnSpPr/>
          <p:nvPr/>
        </p:nvCxnSpPr>
        <p:spPr>
          <a:xfrm>
            <a:off x="5784715" y="2917686"/>
            <a:ext cx="593100" cy="0"/>
          </a:xfrm>
          <a:prstGeom prst="straightConnector1">
            <a:avLst/>
          </a:prstGeom>
          <a:noFill/>
          <a:ln cap="flat" cmpd="sng" w="19050">
            <a:solidFill>
              <a:srgbClr val="6D9EEB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612" name="Google Shape;612;p43"/>
          <p:cNvCxnSpPr>
            <a:stCxn id="610" idx="3"/>
            <a:endCxn id="609" idx="1"/>
          </p:cNvCxnSpPr>
          <p:nvPr/>
        </p:nvCxnSpPr>
        <p:spPr>
          <a:xfrm>
            <a:off x="7380246" y="2917686"/>
            <a:ext cx="546600" cy="0"/>
          </a:xfrm>
          <a:prstGeom prst="straightConnector1">
            <a:avLst/>
          </a:prstGeom>
          <a:noFill/>
          <a:ln cap="flat" cmpd="sng" w="19050">
            <a:solidFill>
              <a:srgbClr val="6D9EEB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13" name="Google Shape;613;p43"/>
          <p:cNvSpPr txBox="1"/>
          <p:nvPr/>
        </p:nvSpPr>
        <p:spPr>
          <a:xfrm>
            <a:off x="7889783" y="2094836"/>
            <a:ext cx="1108500" cy="3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Dissemination</a:t>
            </a:r>
            <a:endParaRPr b="1" sz="10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14" name="Google Shape;614;p43"/>
          <p:cNvSpPr txBox="1"/>
          <p:nvPr/>
        </p:nvSpPr>
        <p:spPr>
          <a:xfrm>
            <a:off x="4563960" y="2060187"/>
            <a:ext cx="13926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GLAM institutions</a:t>
            </a:r>
            <a:endParaRPr b="1" sz="10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15" name="Google Shape;615;p43"/>
          <p:cNvSpPr txBox="1"/>
          <p:nvPr/>
        </p:nvSpPr>
        <p:spPr>
          <a:xfrm>
            <a:off x="6270246" y="1998825"/>
            <a:ext cx="12117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Vocabularies and ontologies</a:t>
            </a:r>
            <a:endParaRPr b="1" sz="10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16" name="Google Shape;616;p43"/>
          <p:cNvSpPr/>
          <p:nvPr/>
        </p:nvSpPr>
        <p:spPr>
          <a:xfrm>
            <a:off x="4723852" y="3468911"/>
            <a:ext cx="4199100" cy="271800"/>
          </a:xfrm>
          <a:prstGeom prst="roundRect">
            <a:avLst>
              <a:gd fmla="val 16667" name="adj"/>
            </a:avLst>
          </a:prstGeom>
          <a:solidFill>
            <a:srgbClr val="999999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Open science and reproducibility</a:t>
            </a:r>
            <a:endParaRPr b="1" sz="1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17" name="Google Shape;61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4574" y="1761161"/>
            <a:ext cx="263690" cy="305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0364" y="1736750"/>
            <a:ext cx="305775" cy="30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2302" y="1802385"/>
            <a:ext cx="263675" cy="26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77876" y="1802386"/>
            <a:ext cx="263675" cy="2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43"/>
          <p:cNvSpPr txBox="1"/>
          <p:nvPr/>
        </p:nvSpPr>
        <p:spPr>
          <a:xfrm>
            <a:off x="7974469" y="1781374"/>
            <a:ext cx="912900" cy="3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solidFill>
                  <a:srgbClr val="595959"/>
                </a:solidFill>
              </a:rPr>
              <a:t>Data research infrastructures</a:t>
            </a:r>
            <a:endParaRPr b="1" sz="800">
              <a:solidFill>
                <a:srgbClr val="595959"/>
              </a:solidFill>
            </a:endParaRPr>
          </a:p>
        </p:txBody>
      </p:sp>
      <p:sp>
        <p:nvSpPr>
          <p:cNvPr id="622" name="Google Shape;622;p43"/>
          <p:cNvSpPr/>
          <p:nvPr/>
        </p:nvSpPr>
        <p:spPr>
          <a:xfrm>
            <a:off x="6986738" y="1339186"/>
            <a:ext cx="399000" cy="747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3" name="Google Shape;623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9485" y="1747774"/>
            <a:ext cx="432354" cy="305775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43"/>
          <p:cNvSpPr/>
          <p:nvPr/>
        </p:nvSpPr>
        <p:spPr>
          <a:xfrm>
            <a:off x="7066899" y="1533936"/>
            <a:ext cx="214800" cy="1896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625" name="Google Shape;625;p43"/>
          <p:cNvSpPr txBox="1"/>
          <p:nvPr/>
        </p:nvSpPr>
        <p:spPr>
          <a:xfrm>
            <a:off x="6971404" y="1293516"/>
            <a:ext cx="375000" cy="3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solidFill>
                  <a:srgbClr val="595959"/>
                </a:solidFill>
              </a:rPr>
              <a:t>Edit</a:t>
            </a:r>
            <a:endParaRPr b="1" sz="800">
              <a:solidFill>
                <a:srgbClr val="595959"/>
              </a:solidFill>
            </a:endParaRPr>
          </a:p>
        </p:txBody>
      </p:sp>
      <p:sp>
        <p:nvSpPr>
          <p:cNvPr id="626" name="Google Shape;626;p43"/>
          <p:cNvSpPr txBox="1"/>
          <p:nvPr/>
        </p:nvSpPr>
        <p:spPr>
          <a:xfrm>
            <a:off x="5213275" y="3837875"/>
            <a:ext cx="344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https://github.com/hibernator11/Spanish-Civil-War-KGs</a:t>
            </a:r>
            <a:endParaRPr sz="1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7" name="Google Shape;627;p43"/>
          <p:cNvSpPr txBox="1"/>
          <p:nvPr/>
        </p:nvSpPr>
        <p:spPr>
          <a:xfrm>
            <a:off x="168840" y="1366825"/>
            <a:ext cx="3324600" cy="27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7550" lvl="0" marL="2250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Ubuntu Light"/>
              <a:buChar char="●"/>
            </a:pPr>
            <a:r>
              <a:rPr lang="es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Refugee ships on which Spanish exiles embarked during the Spanish Exile and the Spanish Civil War</a:t>
            </a:r>
            <a:endParaRPr sz="13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17550" lvl="0" marL="225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Ubuntu Light"/>
              <a:buChar char="●"/>
            </a:pPr>
            <a:r>
              <a:rPr lang="es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Artists from the period of the Spanish Republic and Spanish Civil War</a:t>
            </a:r>
            <a:endParaRPr sz="13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17550" lvl="0" marL="225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Ubuntu Light"/>
              <a:buChar char="●"/>
            </a:pPr>
            <a:r>
              <a:rPr lang="es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French refugee camps, which concentrated the Spanish Republican exiles of 1939</a:t>
            </a:r>
            <a:endParaRPr sz="13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17550" lvl="0" marL="225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Ubuntu Light"/>
              <a:buChar char="●"/>
            </a:pPr>
            <a:r>
              <a:rPr lang="es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Bibliographic records related to the Spanish Civil War</a:t>
            </a:r>
            <a:endParaRPr sz="13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628" name="Google Shape;628;p43"/>
          <p:cNvSpPr txBox="1"/>
          <p:nvPr/>
        </p:nvSpPr>
        <p:spPr>
          <a:xfrm>
            <a:off x="246045" y="4028875"/>
            <a:ext cx="41364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u="sng">
                <a:solidFill>
                  <a:schemeClr val="hlink"/>
                </a:solidFill>
                <a:hlinkClick r:id="rId9"/>
              </a:rPr>
              <a:t>Guide to the Spanish Exile of 1939 in the State Archives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629" name="Google Shape;629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6045" y="4460875"/>
            <a:ext cx="1665252" cy="4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63697" y="4472225"/>
            <a:ext cx="1604372" cy="4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797818" y="4489822"/>
            <a:ext cx="432350" cy="43594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43"/>
          <p:cNvSpPr/>
          <p:nvPr/>
        </p:nvSpPr>
        <p:spPr>
          <a:xfrm>
            <a:off x="3515536" y="2512800"/>
            <a:ext cx="912900" cy="57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43"/>
          <p:cNvSpPr txBox="1"/>
          <p:nvPr/>
        </p:nvSpPr>
        <p:spPr>
          <a:xfrm>
            <a:off x="149188" y="1017725"/>
            <a:ext cx="2160600" cy="2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Uses cases</a:t>
            </a:r>
            <a:endParaRPr sz="1800">
              <a:solidFill>
                <a:schemeClr val="dk2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634" name="Google Shape;634;p43"/>
          <p:cNvSpPr/>
          <p:nvPr/>
        </p:nvSpPr>
        <p:spPr>
          <a:xfrm>
            <a:off x="137275" y="4034825"/>
            <a:ext cx="4166100" cy="990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43"/>
          <p:cNvSpPr txBox="1"/>
          <p:nvPr/>
        </p:nvSpPr>
        <p:spPr>
          <a:xfrm>
            <a:off x="4505050" y="4273750"/>
            <a:ext cx="28752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Article published soon! Journal on Computing and Cultural Heritage</a:t>
            </a:r>
            <a:endParaRPr sz="1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36" name="Google Shape;636;p43"/>
          <p:cNvSpPr txBox="1"/>
          <p:nvPr/>
        </p:nvSpPr>
        <p:spPr>
          <a:xfrm>
            <a:off x="7454875" y="4149650"/>
            <a:ext cx="1295100" cy="11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rPr>
              <a:t>Many thanks to Meltem Dişli, Paul Spence, Cezary Rosiński and Arkadiusz Margraf</a:t>
            </a:r>
            <a:endParaRPr sz="1000">
              <a:solidFill>
                <a:schemeClr val="dk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About me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3" name="Google Shape;153;p17"/>
          <p:cNvSpPr txBox="1"/>
          <p:nvPr>
            <p:ph idx="1" type="body"/>
          </p:nvPr>
        </p:nvSpPr>
        <p:spPr>
          <a:xfrm>
            <a:off x="311700" y="1152475"/>
            <a:ext cx="3181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8">
                <a:latin typeface="Ubuntu Light"/>
                <a:ea typeface="Ubuntu Light"/>
                <a:cs typeface="Ubuntu Light"/>
                <a:sym typeface="Ubuntu Light"/>
              </a:rPr>
              <a:t>Gustavo Candela</a:t>
            </a:r>
            <a:endParaRPr sz="2208"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3415" lvl="0" marL="457200" rtl="0" algn="l">
              <a:spcBef>
                <a:spcPts val="1200"/>
              </a:spcBef>
              <a:spcAft>
                <a:spcPts val="0"/>
              </a:spcAft>
              <a:buSzPct val="100000"/>
              <a:buFont typeface="Ubuntu Light"/>
              <a:buChar char="●"/>
            </a:pPr>
            <a:r>
              <a:rPr lang="es" sz="1908">
                <a:latin typeface="Ubuntu Light"/>
                <a:ea typeface="Ubuntu Light"/>
                <a:cs typeface="Ubuntu Light"/>
                <a:sym typeface="Ubuntu Light"/>
              </a:rPr>
              <a:t>PhD</a:t>
            </a:r>
            <a:endParaRPr sz="1908"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341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Ubuntu Light"/>
              <a:buChar char="●"/>
            </a:pPr>
            <a:r>
              <a:rPr lang="es" sz="1908">
                <a:latin typeface="Ubuntu Light"/>
                <a:ea typeface="Ubuntu Light"/>
                <a:cs typeface="Ubuntu Light"/>
                <a:sym typeface="Ubuntu Light"/>
              </a:rPr>
              <a:t>Developer at Biblioteca Virtual Miguel de Cervantes 2010-2023</a:t>
            </a:r>
            <a:endParaRPr sz="1908"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341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Ubuntu Light"/>
              <a:buChar char="●"/>
            </a:pPr>
            <a:r>
              <a:rPr lang="es" sz="1908">
                <a:latin typeface="Ubuntu Light"/>
                <a:ea typeface="Ubuntu Light"/>
                <a:cs typeface="Ubuntu Light"/>
                <a:sym typeface="Ubuntu Light"/>
              </a:rPr>
              <a:t>Lecturer in CS</a:t>
            </a:r>
            <a:endParaRPr sz="1908"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18165" lvl="1" marL="540000" rtl="0" algn="l">
              <a:spcBef>
                <a:spcPts val="0"/>
              </a:spcBef>
              <a:spcAft>
                <a:spcPts val="0"/>
              </a:spcAft>
              <a:buSzPct val="100000"/>
              <a:buFont typeface="Ubuntu Light"/>
              <a:buChar char="○"/>
            </a:pPr>
            <a:r>
              <a:rPr lang="es" sz="1908">
                <a:latin typeface="Ubuntu Light"/>
                <a:ea typeface="Ubuntu Light"/>
                <a:cs typeface="Ubuntu Light"/>
                <a:sym typeface="Ubuntu Light"/>
              </a:rPr>
              <a:t>Joint Research </a:t>
            </a:r>
            <a:r>
              <a:rPr lang="es" sz="1908">
                <a:latin typeface="Ubuntu Light"/>
                <a:ea typeface="Ubuntu Light"/>
                <a:cs typeface="Ubuntu Light"/>
                <a:sym typeface="Ubuntu Light"/>
              </a:rPr>
              <a:t>committee</a:t>
            </a:r>
            <a:r>
              <a:rPr lang="es" sz="1908">
                <a:latin typeface="Ubuntu Light"/>
                <a:ea typeface="Ubuntu Light"/>
                <a:cs typeface="Ubuntu Light"/>
                <a:sym typeface="Ubuntu Light"/>
              </a:rPr>
              <a:t> DARIAH</a:t>
            </a:r>
            <a:endParaRPr sz="1908"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18165" lvl="1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Ubuntu Light"/>
              <a:buChar char="○"/>
            </a:pPr>
            <a:r>
              <a:rPr lang="es" sz="1908">
                <a:latin typeface="Ubuntu Light"/>
                <a:ea typeface="Ubuntu Light"/>
                <a:cs typeface="Ubuntu Light"/>
                <a:sym typeface="Ubuntu Light"/>
              </a:rPr>
              <a:t>Technical</a:t>
            </a:r>
            <a:r>
              <a:rPr lang="es" sz="1908">
                <a:latin typeface="Ubuntu Light"/>
                <a:ea typeface="Ubuntu Light"/>
                <a:cs typeface="Ubuntu Light"/>
                <a:sym typeface="Ubuntu Light"/>
              </a:rPr>
              <a:t> Assessment Committee Echoes</a:t>
            </a:r>
            <a:endParaRPr sz="1908"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18165" lvl="1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Ubuntu Light"/>
              <a:buChar char="○"/>
            </a:pPr>
            <a:r>
              <a:rPr lang="es" sz="1908">
                <a:latin typeface="Ubuntu Light"/>
                <a:ea typeface="Ubuntu Light"/>
                <a:cs typeface="Ubuntu Light"/>
                <a:sym typeface="Ubuntu Light"/>
              </a:rPr>
              <a:t>Wikimedia Spain</a:t>
            </a:r>
            <a:endParaRPr sz="1908"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18165" lvl="1" marL="54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Ubuntu Light"/>
              <a:buChar char="○"/>
            </a:pPr>
            <a:r>
              <a:rPr lang="es" sz="1908">
                <a:latin typeface="Ubuntu Light"/>
                <a:ea typeface="Ubuntu Light"/>
                <a:cs typeface="Ubuntu Light"/>
                <a:sym typeface="Ubuntu Light"/>
              </a:rPr>
              <a:t>DHwiki DARIAH WG</a:t>
            </a:r>
            <a:endParaRPr sz="1908"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341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Ubuntu Light"/>
              <a:buChar char="●"/>
            </a:pPr>
            <a:r>
              <a:rPr lang="es" sz="1908" u="sng">
                <a:solidFill>
                  <a:schemeClr val="hlink"/>
                </a:solidFill>
                <a:latin typeface="Ubuntu Light"/>
                <a:ea typeface="Ubuntu Light"/>
                <a:cs typeface="Ubuntu Light"/>
                <a:sym typeface="Ubuntu Light"/>
                <a:hlinkClick r:id="rId3"/>
              </a:rPr>
              <a:t>gcandela@ua.es</a:t>
            </a:r>
            <a:endParaRPr sz="1508"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54" name="Google Shape;154;p17"/>
          <p:cNvSpPr/>
          <p:nvPr/>
        </p:nvSpPr>
        <p:spPr>
          <a:xfrm>
            <a:off x="3705400" y="252775"/>
            <a:ext cx="3514500" cy="3731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9650" y="3482510"/>
            <a:ext cx="1422050" cy="42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2350" y="383887"/>
            <a:ext cx="1079975" cy="53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6288" y="1622580"/>
            <a:ext cx="617025" cy="61704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/>
          <p:nvPr/>
        </p:nvSpPr>
        <p:spPr>
          <a:xfrm>
            <a:off x="7399750" y="252775"/>
            <a:ext cx="1422000" cy="3731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7"/>
          <p:cNvSpPr/>
          <p:nvPr/>
        </p:nvSpPr>
        <p:spPr>
          <a:xfrm>
            <a:off x="3705400" y="4076850"/>
            <a:ext cx="5116200" cy="807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7"/>
          <p:cNvSpPr txBox="1"/>
          <p:nvPr/>
        </p:nvSpPr>
        <p:spPr>
          <a:xfrm>
            <a:off x="5715000" y="4591050"/>
            <a:ext cx="112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u="sng">
                <a:solidFill>
                  <a:srgbClr val="0097A7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https://www.ua.es/</a:t>
            </a:r>
            <a:endParaRPr sz="800"/>
          </a:p>
        </p:txBody>
      </p:sp>
      <p:pic>
        <p:nvPicPr>
          <p:cNvPr id="161" name="Google Shape;16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29124" y="2813674"/>
            <a:ext cx="768495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92338" y="2141474"/>
            <a:ext cx="835925" cy="26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90063" y="2573869"/>
            <a:ext cx="1079974" cy="3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79000" y="1139737"/>
            <a:ext cx="539977" cy="76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26725" y="2214843"/>
            <a:ext cx="974575" cy="27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11300" y="829278"/>
            <a:ext cx="595450" cy="6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30033" y="982189"/>
            <a:ext cx="595450" cy="58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032139" y="3116412"/>
            <a:ext cx="974602" cy="42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26063" y="3286639"/>
            <a:ext cx="768500" cy="50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884588" y="2852850"/>
            <a:ext cx="752855" cy="2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148463" y="560550"/>
            <a:ext cx="835929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505400" y="2479196"/>
            <a:ext cx="974600" cy="304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532974" y="1860375"/>
            <a:ext cx="1155539" cy="4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259400" y="4272450"/>
            <a:ext cx="1896894" cy="3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716035" y="1004482"/>
            <a:ext cx="476700" cy="4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748285" y="1813573"/>
            <a:ext cx="919150" cy="19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064325" y="378413"/>
            <a:ext cx="752850" cy="31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7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621025" y="1558825"/>
            <a:ext cx="1428415" cy="19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s" sz="2420">
                <a:latin typeface="Ubuntu"/>
                <a:ea typeface="Ubuntu"/>
                <a:cs typeface="Ubuntu"/>
                <a:sym typeface="Ubuntu"/>
              </a:rPr>
              <a:t>Exploring archives in Chile: A Collections as data approach</a:t>
            </a:r>
            <a:endParaRPr sz="242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42" name="Google Shape;642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Fellowship in Chile - August 2026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43" name="Google Shape;64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6259" y="2939415"/>
            <a:ext cx="823483" cy="65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2774" y="2971836"/>
            <a:ext cx="658781" cy="658781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44"/>
          <p:cNvSpPr/>
          <p:nvPr/>
        </p:nvSpPr>
        <p:spPr>
          <a:xfrm>
            <a:off x="2867488" y="3157279"/>
            <a:ext cx="557400" cy="19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800" lIns="77800" spcFirstLastPara="1" rIns="77800" wrap="square" tIns="77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1"/>
          </a:p>
        </p:txBody>
      </p:sp>
      <p:sp>
        <p:nvSpPr>
          <p:cNvPr id="646" name="Google Shape;646;p44"/>
          <p:cNvSpPr txBox="1"/>
          <p:nvPr/>
        </p:nvSpPr>
        <p:spPr>
          <a:xfrm>
            <a:off x="2608106" y="2612596"/>
            <a:ext cx="933900" cy="2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77800" lIns="77800" spcFirstLastPara="1" rIns="77800" wrap="square" tIns="77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6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Prompt + query</a:t>
            </a:r>
            <a:endParaRPr sz="1106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47" name="Google Shape;647;p44"/>
          <p:cNvSpPr/>
          <p:nvPr/>
        </p:nvSpPr>
        <p:spPr>
          <a:xfrm>
            <a:off x="4715477" y="1951205"/>
            <a:ext cx="1296900" cy="447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800" lIns="77800" spcFirstLastPara="1" rIns="77800" wrap="square" tIns="77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6">
                <a:solidFill>
                  <a:schemeClr val="lt1"/>
                </a:solidFill>
              </a:rPr>
              <a:t>Search Retrieval Information</a:t>
            </a:r>
            <a:endParaRPr sz="1106">
              <a:solidFill>
                <a:schemeClr val="lt1"/>
              </a:solidFill>
            </a:endParaRPr>
          </a:p>
        </p:txBody>
      </p:sp>
      <p:cxnSp>
        <p:nvCxnSpPr>
          <p:cNvPr id="648" name="Google Shape;648;p44"/>
          <p:cNvCxnSpPr>
            <a:stCxn id="644" idx="0"/>
            <a:endCxn id="647" idx="1"/>
          </p:cNvCxnSpPr>
          <p:nvPr/>
        </p:nvCxnSpPr>
        <p:spPr>
          <a:xfrm rot="-5400000">
            <a:off x="3995365" y="2251836"/>
            <a:ext cx="796800" cy="643200"/>
          </a:xfrm>
          <a:prstGeom prst="bentConnector2">
            <a:avLst/>
          </a:prstGeom>
          <a:noFill/>
          <a:ln cap="flat" cmpd="sng" w="16200">
            <a:solidFill>
              <a:schemeClr val="accent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49" name="Google Shape;649;p44"/>
          <p:cNvSpPr txBox="1"/>
          <p:nvPr/>
        </p:nvSpPr>
        <p:spPr>
          <a:xfrm>
            <a:off x="3303980" y="2204088"/>
            <a:ext cx="719700" cy="1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77800" lIns="77800" spcFirstLastPara="1" rIns="77800" wrap="square" tIns="77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6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Query</a:t>
            </a:r>
            <a:endParaRPr sz="1106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50" name="Google Shape;650;p44"/>
          <p:cNvSpPr/>
          <p:nvPr/>
        </p:nvSpPr>
        <p:spPr>
          <a:xfrm>
            <a:off x="6538809" y="1602476"/>
            <a:ext cx="324300" cy="11421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1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800" lIns="77800" spcFirstLastPara="1" rIns="77800" wrap="square" tIns="77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1"/>
          </a:p>
        </p:txBody>
      </p:sp>
      <p:cxnSp>
        <p:nvCxnSpPr>
          <p:cNvPr id="651" name="Google Shape;651;p44"/>
          <p:cNvCxnSpPr>
            <a:stCxn id="647" idx="3"/>
            <a:endCxn id="650" idx="1"/>
          </p:cNvCxnSpPr>
          <p:nvPr/>
        </p:nvCxnSpPr>
        <p:spPr>
          <a:xfrm flipH="1" rot="10800000">
            <a:off x="6012377" y="2173505"/>
            <a:ext cx="526500" cy="1500"/>
          </a:xfrm>
          <a:prstGeom prst="straightConnector1">
            <a:avLst/>
          </a:prstGeom>
          <a:noFill/>
          <a:ln cap="flat" cmpd="sng" w="162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2" name="Google Shape;652;p44"/>
          <p:cNvSpPr txBox="1"/>
          <p:nvPr/>
        </p:nvSpPr>
        <p:spPr>
          <a:xfrm>
            <a:off x="7492575" y="1197725"/>
            <a:ext cx="933900" cy="2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77800" lIns="77800" spcFirstLastPara="1" rIns="77800" wrap="square" tIns="77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6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Knowledge sources</a:t>
            </a:r>
            <a:endParaRPr sz="1106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653" name="Google Shape;653;p44"/>
          <p:cNvCxnSpPr>
            <a:stCxn id="647" idx="2"/>
            <a:endCxn id="644" idx="3"/>
          </p:cNvCxnSpPr>
          <p:nvPr/>
        </p:nvCxnSpPr>
        <p:spPr>
          <a:xfrm rot="5400000">
            <a:off x="4431527" y="2368805"/>
            <a:ext cx="902400" cy="962400"/>
          </a:xfrm>
          <a:prstGeom prst="bentConnector2">
            <a:avLst/>
          </a:prstGeom>
          <a:noFill/>
          <a:ln cap="flat" cmpd="sng" w="16200">
            <a:solidFill>
              <a:schemeClr val="accent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54" name="Google Shape;654;p44"/>
          <p:cNvSpPr txBox="1"/>
          <p:nvPr/>
        </p:nvSpPr>
        <p:spPr>
          <a:xfrm>
            <a:off x="5409303" y="2576882"/>
            <a:ext cx="14913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77800" lIns="77800" spcFirstLastPara="1" rIns="77800" wrap="square" tIns="77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6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Relevant information enhance the context</a:t>
            </a:r>
            <a:endParaRPr sz="1106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655" name="Google Shape;655;p44"/>
          <p:cNvCxnSpPr>
            <a:stCxn id="644" idx="2"/>
            <a:endCxn id="656" idx="0"/>
          </p:cNvCxnSpPr>
          <p:nvPr/>
        </p:nvCxnSpPr>
        <p:spPr>
          <a:xfrm>
            <a:off x="4072165" y="3630618"/>
            <a:ext cx="0" cy="573300"/>
          </a:xfrm>
          <a:prstGeom prst="straightConnector1">
            <a:avLst/>
          </a:prstGeom>
          <a:noFill/>
          <a:ln cap="flat" cmpd="sng" w="16200">
            <a:solidFill>
              <a:schemeClr val="accent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56" name="Google Shape;656;p44"/>
          <p:cNvSpPr txBox="1"/>
          <p:nvPr/>
        </p:nvSpPr>
        <p:spPr>
          <a:xfrm>
            <a:off x="3605259" y="4203825"/>
            <a:ext cx="933900" cy="2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77800" lIns="77800" spcFirstLastPara="1" rIns="77800" wrap="square" tIns="77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6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Prompt + query + enhanced context</a:t>
            </a:r>
            <a:endParaRPr sz="1106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657" name="Google Shape;657;p44"/>
          <p:cNvCxnSpPr/>
          <p:nvPr/>
        </p:nvCxnSpPr>
        <p:spPr>
          <a:xfrm flipH="1" rot="10800000">
            <a:off x="4514479" y="4720031"/>
            <a:ext cx="2133300" cy="12900"/>
          </a:xfrm>
          <a:prstGeom prst="straightConnector1">
            <a:avLst/>
          </a:prstGeom>
          <a:noFill/>
          <a:ln cap="flat" cmpd="sng" w="16200">
            <a:solidFill>
              <a:schemeClr val="accent1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658" name="Google Shape;65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6066" y="4203726"/>
            <a:ext cx="643316" cy="571836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44"/>
          <p:cNvSpPr txBox="1"/>
          <p:nvPr/>
        </p:nvSpPr>
        <p:spPr>
          <a:xfrm>
            <a:off x="6946155" y="4807324"/>
            <a:ext cx="719700" cy="1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77800" lIns="77800" spcFirstLastPara="1" rIns="77800" wrap="square" tIns="77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6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LLM</a:t>
            </a:r>
            <a:endParaRPr sz="1106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660" name="Google Shape;660;p44"/>
          <p:cNvCxnSpPr/>
          <p:nvPr/>
        </p:nvCxnSpPr>
        <p:spPr>
          <a:xfrm rot="10800000">
            <a:off x="4209588" y="3617495"/>
            <a:ext cx="2392800" cy="882000"/>
          </a:xfrm>
          <a:prstGeom prst="bentConnector3">
            <a:avLst>
              <a:gd fmla="val 50000" name="adj1"/>
            </a:avLst>
          </a:prstGeom>
          <a:noFill/>
          <a:ln cap="flat" cmpd="sng" w="16200">
            <a:solidFill>
              <a:schemeClr val="accent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61" name="Google Shape;661;p44"/>
          <p:cNvSpPr txBox="1"/>
          <p:nvPr/>
        </p:nvSpPr>
        <p:spPr>
          <a:xfrm>
            <a:off x="5480608" y="3604677"/>
            <a:ext cx="12255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77800" lIns="77800" spcFirstLastPara="1" rIns="77800" wrap="square" tIns="77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6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Generated text response</a:t>
            </a:r>
            <a:endParaRPr sz="1106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62" name="Google Shape;662;p44"/>
          <p:cNvSpPr/>
          <p:nvPr/>
        </p:nvSpPr>
        <p:spPr>
          <a:xfrm>
            <a:off x="2912908" y="3437492"/>
            <a:ext cx="324300" cy="233400"/>
          </a:xfrm>
          <a:prstGeom prst="hexagon">
            <a:avLst>
              <a:gd fmla="val 28852" name="adj"/>
              <a:gd fmla="val 115470" name="vf"/>
            </a:avLst>
          </a:prstGeom>
          <a:solidFill>
            <a:srgbClr val="F4CCCC"/>
          </a:solidFill>
          <a:ln cap="flat" cmpd="sng" w="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800" lIns="77800" spcFirstLastPara="1" rIns="77800" wrap="square" tIns="77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91">
                <a:solidFill>
                  <a:schemeClr val="lt1"/>
                </a:solidFill>
              </a:rPr>
              <a:t>1</a:t>
            </a:r>
            <a:endParaRPr b="1" sz="1191">
              <a:solidFill>
                <a:schemeClr val="lt1"/>
              </a:solidFill>
            </a:endParaRPr>
          </a:p>
        </p:txBody>
      </p:sp>
      <p:sp>
        <p:nvSpPr>
          <p:cNvPr id="663" name="Google Shape;663;p44"/>
          <p:cNvSpPr/>
          <p:nvPr/>
        </p:nvSpPr>
        <p:spPr>
          <a:xfrm>
            <a:off x="3501694" y="1970756"/>
            <a:ext cx="324300" cy="233400"/>
          </a:xfrm>
          <a:prstGeom prst="hexagon">
            <a:avLst>
              <a:gd fmla="val 28852" name="adj"/>
              <a:gd fmla="val 115470" name="vf"/>
            </a:avLst>
          </a:prstGeom>
          <a:solidFill>
            <a:srgbClr val="F4CCCC"/>
          </a:solidFill>
          <a:ln cap="flat" cmpd="sng" w="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800" lIns="77800" spcFirstLastPara="1" rIns="77800" wrap="square" tIns="77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91">
                <a:solidFill>
                  <a:schemeClr val="lt1"/>
                </a:solidFill>
              </a:rPr>
              <a:t>2</a:t>
            </a:r>
            <a:endParaRPr b="1" sz="1191">
              <a:solidFill>
                <a:schemeClr val="lt1"/>
              </a:solidFill>
            </a:endParaRPr>
          </a:p>
        </p:txBody>
      </p:sp>
      <p:sp>
        <p:nvSpPr>
          <p:cNvPr id="664" name="Google Shape;664;p44"/>
          <p:cNvSpPr/>
          <p:nvPr/>
        </p:nvSpPr>
        <p:spPr>
          <a:xfrm>
            <a:off x="5931309" y="3184502"/>
            <a:ext cx="324300" cy="233400"/>
          </a:xfrm>
          <a:prstGeom prst="hexagon">
            <a:avLst>
              <a:gd fmla="val 28852" name="adj"/>
              <a:gd fmla="val 115470" name="vf"/>
            </a:avLst>
          </a:prstGeom>
          <a:solidFill>
            <a:srgbClr val="F4CCCC"/>
          </a:solidFill>
          <a:ln cap="flat" cmpd="sng" w="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800" lIns="77800" spcFirstLastPara="1" rIns="77800" wrap="square" tIns="77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91">
                <a:solidFill>
                  <a:schemeClr val="lt1"/>
                </a:solidFill>
              </a:rPr>
              <a:t>3</a:t>
            </a:r>
            <a:endParaRPr b="1" sz="1191">
              <a:solidFill>
                <a:schemeClr val="lt1"/>
              </a:solidFill>
            </a:endParaRPr>
          </a:p>
        </p:txBody>
      </p:sp>
      <p:sp>
        <p:nvSpPr>
          <p:cNvPr id="665" name="Google Shape;665;p44"/>
          <p:cNvSpPr/>
          <p:nvPr/>
        </p:nvSpPr>
        <p:spPr>
          <a:xfrm>
            <a:off x="5931298" y="4053548"/>
            <a:ext cx="324300" cy="233400"/>
          </a:xfrm>
          <a:prstGeom prst="hexagon">
            <a:avLst>
              <a:gd fmla="val 28852" name="adj"/>
              <a:gd fmla="val 115470" name="vf"/>
            </a:avLst>
          </a:prstGeom>
          <a:solidFill>
            <a:srgbClr val="F4CCCC"/>
          </a:solidFill>
          <a:ln cap="flat" cmpd="sng" w="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800" lIns="77800" spcFirstLastPara="1" rIns="77800" wrap="square" tIns="77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91">
                <a:solidFill>
                  <a:schemeClr val="lt1"/>
                </a:solidFill>
              </a:rPr>
              <a:t>5</a:t>
            </a:r>
            <a:endParaRPr b="1" sz="1191">
              <a:solidFill>
                <a:schemeClr val="lt1"/>
              </a:solidFill>
            </a:endParaRPr>
          </a:p>
        </p:txBody>
      </p:sp>
      <p:sp>
        <p:nvSpPr>
          <p:cNvPr id="666" name="Google Shape;666;p44"/>
          <p:cNvSpPr/>
          <p:nvPr/>
        </p:nvSpPr>
        <p:spPr>
          <a:xfrm>
            <a:off x="3347243" y="4542238"/>
            <a:ext cx="324300" cy="233400"/>
          </a:xfrm>
          <a:prstGeom prst="hexagon">
            <a:avLst>
              <a:gd fmla="val 28852" name="adj"/>
              <a:gd fmla="val 115470" name="vf"/>
            </a:avLst>
          </a:prstGeom>
          <a:solidFill>
            <a:srgbClr val="F4CCCC"/>
          </a:solidFill>
          <a:ln cap="flat" cmpd="sng" w="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800" lIns="77800" spcFirstLastPara="1" rIns="77800" wrap="square" tIns="77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91">
                <a:solidFill>
                  <a:schemeClr val="lt1"/>
                </a:solidFill>
              </a:rPr>
              <a:t>4</a:t>
            </a:r>
            <a:endParaRPr b="1" sz="1191">
              <a:solidFill>
                <a:schemeClr val="lt1"/>
              </a:solidFill>
            </a:endParaRPr>
          </a:p>
        </p:txBody>
      </p:sp>
      <p:pic>
        <p:nvPicPr>
          <p:cNvPr id="667" name="Google Shape;66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7186" y="1729723"/>
            <a:ext cx="557541" cy="39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03131" y="2203522"/>
            <a:ext cx="405647" cy="405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47726" y="4292311"/>
            <a:ext cx="704767" cy="39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48728" y="4229947"/>
            <a:ext cx="1229146" cy="194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15129" y="1681623"/>
            <a:ext cx="823483" cy="238044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44"/>
          <p:cNvSpPr txBox="1"/>
          <p:nvPr/>
        </p:nvSpPr>
        <p:spPr>
          <a:xfrm>
            <a:off x="5138607" y="1667765"/>
            <a:ext cx="1091700" cy="2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77800" lIns="77800" spcFirstLastPara="1" rIns="77800" wrap="square" tIns="77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5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Word embeddings</a:t>
            </a:r>
            <a:endParaRPr b="1" sz="85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73" name="Google Shape;673;p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7582" y="1707967"/>
            <a:ext cx="1479425" cy="853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4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39271" y="1732530"/>
            <a:ext cx="1479429" cy="881999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44"/>
          <p:cNvSpPr txBox="1"/>
          <p:nvPr/>
        </p:nvSpPr>
        <p:spPr>
          <a:xfrm>
            <a:off x="7215700" y="2679725"/>
            <a:ext cx="1858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3"/>
              </a:rPr>
              <a:t>https://archivospatrimoniales.uc.cl/</a:t>
            </a:r>
            <a:endParaRPr sz="800"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676" name="Google Shape;676;p44"/>
          <p:cNvCxnSpPr/>
          <p:nvPr/>
        </p:nvCxnSpPr>
        <p:spPr>
          <a:xfrm flipH="1" rot="10800000">
            <a:off x="385900" y="1850350"/>
            <a:ext cx="2398200" cy="1749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Additional collaborations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2" name="Google Shape;682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Ubuntu"/>
              <a:buChar char="-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More partnerships with GLAM institutions and research institutions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Ubuntu"/>
              <a:buChar char="-"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New Data Science staff member?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Events, datathons and hackathons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83" name="Google Shape;68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5149" y="362574"/>
            <a:ext cx="768495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9001" y="2521475"/>
            <a:ext cx="2834376" cy="216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6"/>
          <p:cNvSpPr txBox="1"/>
          <p:nvPr>
            <p:ph type="ctrTitle"/>
          </p:nvPr>
        </p:nvSpPr>
        <p:spPr>
          <a:xfrm>
            <a:off x="296625" y="266478"/>
            <a:ext cx="8520600" cy="7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latin typeface="Ubuntu Medium"/>
                <a:ea typeface="Ubuntu Medium"/>
                <a:cs typeface="Ubuntu Medium"/>
                <a:sym typeface="Ubuntu Medium"/>
              </a:rPr>
              <a:t>Data collaborations with cultural heritage institutions: opportunities and challenges</a:t>
            </a:r>
            <a:endParaRPr sz="2400"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690" name="Google Shape;690;p46"/>
          <p:cNvSpPr txBox="1"/>
          <p:nvPr>
            <p:ph idx="1" type="subTitle"/>
          </p:nvPr>
        </p:nvSpPr>
        <p:spPr>
          <a:xfrm>
            <a:off x="296616" y="994774"/>
            <a:ext cx="8520600" cy="10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b="1" lang="es" sz="3500">
                <a:solidFill>
                  <a:srgbClr val="4286F5"/>
                </a:solidFill>
                <a:latin typeface="Ubuntu"/>
                <a:ea typeface="Ubuntu"/>
                <a:cs typeface="Ubuntu"/>
                <a:sym typeface="Ubuntu"/>
              </a:rPr>
              <a:t>Thank you!</a:t>
            </a:r>
            <a:endParaRPr b="1" sz="3500">
              <a:solidFill>
                <a:srgbClr val="4286F5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b="1" lang="es" sz="1800">
                <a:solidFill>
                  <a:srgbClr val="4286F5"/>
                </a:solidFill>
                <a:latin typeface="Ubuntu"/>
                <a:ea typeface="Ubuntu"/>
                <a:cs typeface="Ubuntu"/>
                <a:sym typeface="Ubuntu"/>
              </a:rPr>
              <a:t>gcandela@ua.es</a:t>
            </a:r>
            <a:endParaRPr b="1" sz="1800">
              <a:solidFill>
                <a:srgbClr val="4286F5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21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91" name="Google Shape;691;p46"/>
          <p:cNvSpPr/>
          <p:nvPr/>
        </p:nvSpPr>
        <p:spPr>
          <a:xfrm>
            <a:off x="2884755" y="2610822"/>
            <a:ext cx="256200" cy="2670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46"/>
          <p:cNvSpPr/>
          <p:nvPr/>
        </p:nvSpPr>
        <p:spPr>
          <a:xfrm>
            <a:off x="5938885" y="3363017"/>
            <a:ext cx="256200" cy="2670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46"/>
          <p:cNvSpPr/>
          <p:nvPr/>
        </p:nvSpPr>
        <p:spPr>
          <a:xfrm>
            <a:off x="6036062" y="2610822"/>
            <a:ext cx="256200" cy="2670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46"/>
          <p:cNvSpPr/>
          <p:nvPr/>
        </p:nvSpPr>
        <p:spPr>
          <a:xfrm>
            <a:off x="2999640" y="3503382"/>
            <a:ext cx="256200" cy="2670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46"/>
          <p:cNvSpPr/>
          <p:nvPr/>
        </p:nvSpPr>
        <p:spPr>
          <a:xfrm>
            <a:off x="4467134" y="3649438"/>
            <a:ext cx="256200" cy="2670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46"/>
          <p:cNvSpPr/>
          <p:nvPr/>
        </p:nvSpPr>
        <p:spPr>
          <a:xfrm>
            <a:off x="3702586" y="2661105"/>
            <a:ext cx="256200" cy="267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46"/>
          <p:cNvSpPr/>
          <p:nvPr/>
        </p:nvSpPr>
        <p:spPr>
          <a:xfrm>
            <a:off x="5099286" y="2724369"/>
            <a:ext cx="256200" cy="2670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46"/>
          <p:cNvSpPr/>
          <p:nvPr/>
        </p:nvSpPr>
        <p:spPr>
          <a:xfrm>
            <a:off x="4397981" y="2394874"/>
            <a:ext cx="121500" cy="1269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9" name="Google Shape;699;p46"/>
          <p:cNvCxnSpPr>
            <a:stCxn id="691" idx="6"/>
            <a:endCxn id="696" idx="2"/>
          </p:cNvCxnSpPr>
          <p:nvPr/>
        </p:nvCxnSpPr>
        <p:spPr>
          <a:xfrm>
            <a:off x="3140955" y="2744322"/>
            <a:ext cx="561600" cy="504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0" name="Google Shape;700;p46"/>
          <p:cNvCxnSpPr>
            <a:stCxn id="694" idx="0"/>
            <a:endCxn id="691" idx="4"/>
          </p:cNvCxnSpPr>
          <p:nvPr/>
        </p:nvCxnSpPr>
        <p:spPr>
          <a:xfrm rot="10800000">
            <a:off x="3012840" y="2877882"/>
            <a:ext cx="114900" cy="6255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1" name="Google Shape;701;p46"/>
          <p:cNvCxnSpPr>
            <a:stCxn id="696" idx="7"/>
            <a:endCxn id="698" idx="2"/>
          </p:cNvCxnSpPr>
          <p:nvPr/>
        </p:nvCxnSpPr>
        <p:spPr>
          <a:xfrm flipH="1" rot="10800000">
            <a:off x="3921267" y="2458406"/>
            <a:ext cx="476700" cy="2418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2" name="Google Shape;702;p46"/>
          <p:cNvCxnSpPr>
            <a:stCxn id="698" idx="0"/>
          </p:cNvCxnSpPr>
          <p:nvPr/>
        </p:nvCxnSpPr>
        <p:spPr>
          <a:xfrm rot="10800000">
            <a:off x="4407731" y="2220874"/>
            <a:ext cx="51000" cy="1740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3" name="Google Shape;703;p46"/>
          <p:cNvCxnSpPr>
            <a:stCxn id="696" idx="0"/>
          </p:cNvCxnSpPr>
          <p:nvPr/>
        </p:nvCxnSpPr>
        <p:spPr>
          <a:xfrm rot="10800000">
            <a:off x="3800386" y="2195805"/>
            <a:ext cx="30300" cy="4653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4" name="Google Shape;704;p46"/>
          <p:cNvCxnSpPr>
            <a:stCxn id="691" idx="2"/>
          </p:cNvCxnSpPr>
          <p:nvPr/>
        </p:nvCxnSpPr>
        <p:spPr>
          <a:xfrm flipH="1">
            <a:off x="2593155" y="2744322"/>
            <a:ext cx="291600" cy="906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5" name="Google Shape;705;p46"/>
          <p:cNvSpPr/>
          <p:nvPr/>
        </p:nvSpPr>
        <p:spPr>
          <a:xfrm>
            <a:off x="3618613" y="3871767"/>
            <a:ext cx="121500" cy="1269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06" name="Google Shape;706;p46"/>
          <p:cNvCxnSpPr>
            <a:stCxn id="694" idx="5"/>
            <a:endCxn id="705" idx="1"/>
          </p:cNvCxnSpPr>
          <p:nvPr/>
        </p:nvCxnSpPr>
        <p:spPr>
          <a:xfrm>
            <a:off x="3218320" y="3731281"/>
            <a:ext cx="418200" cy="1590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7" name="Google Shape;707;p46"/>
          <p:cNvCxnSpPr>
            <a:stCxn id="705" idx="0"/>
            <a:endCxn id="696" idx="4"/>
          </p:cNvCxnSpPr>
          <p:nvPr/>
        </p:nvCxnSpPr>
        <p:spPr>
          <a:xfrm flipH="1" rot="10800000">
            <a:off x="3679363" y="2927967"/>
            <a:ext cx="151200" cy="9438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8" name="Google Shape;708;p46"/>
          <p:cNvCxnSpPr>
            <a:stCxn id="694" idx="7"/>
            <a:endCxn id="696" idx="3"/>
          </p:cNvCxnSpPr>
          <p:nvPr/>
        </p:nvCxnSpPr>
        <p:spPr>
          <a:xfrm flipH="1" rot="10800000">
            <a:off x="3218320" y="2889084"/>
            <a:ext cx="521700" cy="6534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9" name="Google Shape;709;p46"/>
          <p:cNvSpPr/>
          <p:nvPr/>
        </p:nvSpPr>
        <p:spPr>
          <a:xfrm>
            <a:off x="4118530" y="3503382"/>
            <a:ext cx="121500" cy="1269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0" name="Google Shape;710;p46"/>
          <p:cNvCxnSpPr>
            <a:stCxn id="705" idx="7"/>
            <a:endCxn id="709" idx="3"/>
          </p:cNvCxnSpPr>
          <p:nvPr/>
        </p:nvCxnSpPr>
        <p:spPr>
          <a:xfrm flipH="1" rot="10800000">
            <a:off x="3722320" y="3611651"/>
            <a:ext cx="414000" cy="2787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1" name="Google Shape;711;p46"/>
          <p:cNvCxnSpPr>
            <a:stCxn id="694" idx="2"/>
          </p:cNvCxnSpPr>
          <p:nvPr/>
        </p:nvCxnSpPr>
        <p:spPr>
          <a:xfrm flipH="1">
            <a:off x="2592840" y="3636882"/>
            <a:ext cx="406800" cy="2130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2" name="Google Shape;712;p46"/>
          <p:cNvSpPr/>
          <p:nvPr/>
        </p:nvSpPr>
        <p:spPr>
          <a:xfrm>
            <a:off x="2678258" y="3050163"/>
            <a:ext cx="121500" cy="1269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3" name="Google Shape;713;p46"/>
          <p:cNvCxnSpPr>
            <a:stCxn id="712" idx="7"/>
            <a:endCxn id="691" idx="3"/>
          </p:cNvCxnSpPr>
          <p:nvPr/>
        </p:nvCxnSpPr>
        <p:spPr>
          <a:xfrm flipH="1" rot="10800000">
            <a:off x="2781964" y="2838647"/>
            <a:ext cx="140400" cy="2301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4" name="Google Shape;714;p46"/>
          <p:cNvCxnSpPr>
            <a:stCxn id="694" idx="1"/>
            <a:endCxn id="712" idx="5"/>
          </p:cNvCxnSpPr>
          <p:nvPr/>
        </p:nvCxnSpPr>
        <p:spPr>
          <a:xfrm rot="10800000">
            <a:off x="2781859" y="3158484"/>
            <a:ext cx="255300" cy="3840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5" name="Google Shape;715;p46"/>
          <p:cNvCxnSpPr>
            <a:stCxn id="712" idx="2"/>
          </p:cNvCxnSpPr>
          <p:nvPr/>
        </p:nvCxnSpPr>
        <p:spPr>
          <a:xfrm flipH="1">
            <a:off x="2563658" y="3113613"/>
            <a:ext cx="114600" cy="303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6" name="Google Shape;716;p46"/>
          <p:cNvCxnSpPr>
            <a:stCxn id="709" idx="6"/>
            <a:endCxn id="695" idx="1"/>
          </p:cNvCxnSpPr>
          <p:nvPr/>
        </p:nvCxnSpPr>
        <p:spPr>
          <a:xfrm>
            <a:off x="4240030" y="3566832"/>
            <a:ext cx="264600" cy="1218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7" name="Google Shape;717;p46"/>
          <p:cNvCxnSpPr>
            <a:endCxn id="695" idx="2"/>
          </p:cNvCxnSpPr>
          <p:nvPr/>
        </p:nvCxnSpPr>
        <p:spPr>
          <a:xfrm flipH="1" rot="10800000">
            <a:off x="3740234" y="3782938"/>
            <a:ext cx="726900" cy="1521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8" name="Google Shape;718;p46"/>
          <p:cNvCxnSpPr>
            <a:stCxn id="697" idx="1"/>
            <a:endCxn id="698" idx="6"/>
          </p:cNvCxnSpPr>
          <p:nvPr/>
        </p:nvCxnSpPr>
        <p:spPr>
          <a:xfrm rot="10800000">
            <a:off x="4519406" y="2458370"/>
            <a:ext cx="617400" cy="3051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719" name="Google Shape;719;p46"/>
          <p:cNvSpPr/>
          <p:nvPr/>
        </p:nvSpPr>
        <p:spPr>
          <a:xfrm>
            <a:off x="5574449" y="2314320"/>
            <a:ext cx="121500" cy="1269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46"/>
          <p:cNvSpPr/>
          <p:nvPr/>
        </p:nvSpPr>
        <p:spPr>
          <a:xfrm>
            <a:off x="5348775" y="3577114"/>
            <a:ext cx="121500" cy="1269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21" name="Google Shape;721;p46"/>
          <p:cNvCxnSpPr>
            <a:endCxn id="720" idx="2"/>
          </p:cNvCxnSpPr>
          <p:nvPr/>
        </p:nvCxnSpPr>
        <p:spPr>
          <a:xfrm flipH="1" rot="10800000">
            <a:off x="4723275" y="3640564"/>
            <a:ext cx="625500" cy="1425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22" name="Google Shape;722;p46"/>
          <p:cNvCxnSpPr>
            <a:endCxn id="697" idx="4"/>
          </p:cNvCxnSpPr>
          <p:nvPr/>
        </p:nvCxnSpPr>
        <p:spPr>
          <a:xfrm rot="10800000">
            <a:off x="5227386" y="2991369"/>
            <a:ext cx="182100" cy="5856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3" name="Google Shape;723;p46"/>
          <p:cNvCxnSpPr>
            <a:endCxn id="719" idx="3"/>
          </p:cNvCxnSpPr>
          <p:nvPr/>
        </p:nvCxnSpPr>
        <p:spPr>
          <a:xfrm flipH="1" rot="10800000">
            <a:off x="5227442" y="2422636"/>
            <a:ext cx="364800" cy="3021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dashDot"/>
            <a:round/>
            <a:headEnd len="med" w="med" type="none"/>
            <a:tailEnd len="med" w="med" type="none"/>
          </a:ln>
        </p:spPr>
      </p:cxnSp>
      <p:cxnSp>
        <p:nvCxnSpPr>
          <p:cNvPr id="724" name="Google Shape;724;p46"/>
          <p:cNvCxnSpPr/>
          <p:nvPr/>
        </p:nvCxnSpPr>
        <p:spPr>
          <a:xfrm>
            <a:off x="4685669" y="3877458"/>
            <a:ext cx="175800" cy="2835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5" name="Google Shape;725;p46"/>
          <p:cNvCxnSpPr>
            <a:stCxn id="705" idx="3"/>
          </p:cNvCxnSpPr>
          <p:nvPr/>
        </p:nvCxnSpPr>
        <p:spPr>
          <a:xfrm flipH="1">
            <a:off x="3463606" y="3980083"/>
            <a:ext cx="172800" cy="2550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6" name="Google Shape;726;p46"/>
          <p:cNvCxnSpPr>
            <a:stCxn id="720" idx="4"/>
          </p:cNvCxnSpPr>
          <p:nvPr/>
        </p:nvCxnSpPr>
        <p:spPr>
          <a:xfrm flipH="1">
            <a:off x="5380725" y="3704014"/>
            <a:ext cx="28800" cy="506100"/>
          </a:xfrm>
          <a:prstGeom prst="straightConnector1">
            <a:avLst/>
          </a:prstGeom>
          <a:noFill/>
          <a:ln cap="flat" cmpd="sng" w="9525">
            <a:solidFill>
              <a:srgbClr val="4285F4"/>
            </a:solidFill>
            <a:prstDash val="dashDot"/>
            <a:round/>
            <a:headEnd len="med" w="med" type="none"/>
            <a:tailEnd len="med" w="med" type="none"/>
          </a:ln>
        </p:spPr>
      </p:cxnSp>
      <p:pic>
        <p:nvPicPr>
          <p:cNvPr id="727" name="Google Shape;72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9850" y="4566325"/>
            <a:ext cx="1589676" cy="2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2685" y="4389720"/>
            <a:ext cx="476700" cy="4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7963" y="4463519"/>
            <a:ext cx="1079974" cy="3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100" y="4464484"/>
            <a:ext cx="1045607" cy="4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4873" y="4569631"/>
            <a:ext cx="1663041" cy="2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95800" y="4568979"/>
            <a:ext cx="1045598" cy="261683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46"/>
          <p:cNvSpPr txBox="1"/>
          <p:nvPr/>
        </p:nvSpPr>
        <p:spPr>
          <a:xfrm>
            <a:off x="6491378" y="3581950"/>
            <a:ext cx="2492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Ubuntu"/>
                <a:ea typeface="Ubuntu"/>
                <a:cs typeface="Ubuntu"/>
                <a:sym typeface="Ubuntu"/>
              </a:rPr>
              <a:t>“Inspiration exists, but it has to find you working.” Pablo Picasso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"/>
          <p:cNvSpPr txBox="1"/>
          <p:nvPr/>
        </p:nvSpPr>
        <p:spPr>
          <a:xfrm>
            <a:off x="409275" y="415025"/>
            <a:ext cx="8546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Ubuntu"/>
              <a:buChar char="●"/>
            </a:pPr>
            <a:r>
              <a:rPr lang="es" sz="3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Introduction</a:t>
            </a:r>
            <a:endParaRPr sz="3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" name="Google Shape;184;p18"/>
          <p:cNvSpPr/>
          <p:nvPr/>
        </p:nvSpPr>
        <p:spPr>
          <a:xfrm>
            <a:off x="566450" y="4247825"/>
            <a:ext cx="8178600" cy="726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8"/>
          <p:cNvSpPr txBox="1"/>
          <p:nvPr/>
        </p:nvSpPr>
        <p:spPr>
          <a:xfrm>
            <a:off x="990600" y="1447800"/>
            <a:ext cx="703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6" name="Google Shape;186;p18"/>
          <p:cNvSpPr txBox="1"/>
          <p:nvPr/>
        </p:nvSpPr>
        <p:spPr>
          <a:xfrm>
            <a:off x="990600" y="1447800"/>
            <a:ext cx="7036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"/>
              <a:buAutoNum type="arabicPeriod"/>
            </a:pPr>
            <a:r>
              <a:rPr lang="es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GLAM Datasets</a:t>
            </a: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"/>
              <a:buAutoNum type="arabicPeriod"/>
            </a:pPr>
            <a:r>
              <a:rPr lang="es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Collections as data</a:t>
            </a: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"/>
              <a:buAutoNum type="arabicPeriod"/>
            </a:pPr>
            <a:r>
              <a:rPr lang="es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Wikidata</a:t>
            </a: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87" name="Google Shape;1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9250" y="4508575"/>
            <a:ext cx="1518222" cy="2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2535" y="4353820"/>
            <a:ext cx="476700" cy="4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5588" y="4418894"/>
            <a:ext cx="1079974" cy="3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0282" y="4403434"/>
            <a:ext cx="1045607" cy="4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19056" y="4508581"/>
            <a:ext cx="1663041" cy="2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08737" y="4505242"/>
            <a:ext cx="1045598" cy="261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Dataset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 examples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98" name="Google Shape;1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600" y="1408575"/>
            <a:ext cx="2068825" cy="61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9"/>
          <p:cNvSpPr txBox="1"/>
          <p:nvPr/>
        </p:nvSpPr>
        <p:spPr>
          <a:xfrm>
            <a:off x="159300" y="2021400"/>
            <a:ext cx="2519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4"/>
              </a:rPr>
              <a:t>https://doi.org/10.5281/zenodo.8051036</a:t>
            </a:r>
            <a:endParaRPr sz="1000"/>
          </a:p>
        </p:txBody>
      </p:sp>
      <p:pic>
        <p:nvPicPr>
          <p:cNvPr id="200" name="Google Shape;20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9475" y="1523400"/>
            <a:ext cx="1478693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9"/>
          <p:cNvSpPr txBox="1"/>
          <p:nvPr/>
        </p:nvSpPr>
        <p:spPr>
          <a:xfrm>
            <a:off x="3094100" y="2034175"/>
            <a:ext cx="1241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6"/>
              </a:rPr>
              <a:t>https://id.loc.gov</a:t>
            </a:r>
            <a:endParaRPr sz="1000"/>
          </a:p>
        </p:txBody>
      </p:sp>
      <p:pic>
        <p:nvPicPr>
          <p:cNvPr id="202" name="Google Shape;20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2996" y="1955975"/>
            <a:ext cx="821400" cy="40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9"/>
          <p:cNvSpPr txBox="1"/>
          <p:nvPr/>
        </p:nvSpPr>
        <p:spPr>
          <a:xfrm>
            <a:off x="4572000" y="2326988"/>
            <a:ext cx="172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8"/>
              </a:rPr>
              <a:t>https://data.bibliotheken.nl</a:t>
            </a:r>
            <a:endParaRPr sz="900"/>
          </a:p>
        </p:txBody>
      </p:sp>
      <p:sp>
        <p:nvSpPr>
          <p:cNvPr id="204" name="Google Shape;204;p19"/>
          <p:cNvSpPr txBox="1"/>
          <p:nvPr/>
        </p:nvSpPr>
        <p:spPr>
          <a:xfrm>
            <a:off x="620525" y="3090425"/>
            <a:ext cx="1365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9"/>
              </a:rPr>
              <a:t>https://bnelab.bne.es</a:t>
            </a:r>
            <a:endParaRPr sz="1000"/>
          </a:p>
        </p:txBody>
      </p:sp>
      <p:sp>
        <p:nvSpPr>
          <p:cNvPr id="205" name="Google Shape;205;p19"/>
          <p:cNvSpPr txBox="1"/>
          <p:nvPr/>
        </p:nvSpPr>
        <p:spPr>
          <a:xfrm>
            <a:off x="2763250" y="3348325"/>
            <a:ext cx="117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10"/>
              </a:rPr>
              <a:t>https://data.bnf.fr/</a:t>
            </a:r>
            <a:endParaRPr sz="1000"/>
          </a:p>
        </p:txBody>
      </p:sp>
      <p:sp>
        <p:nvSpPr>
          <p:cNvPr id="206" name="Google Shape;206;p19"/>
          <p:cNvSpPr txBox="1"/>
          <p:nvPr/>
        </p:nvSpPr>
        <p:spPr>
          <a:xfrm>
            <a:off x="4654100" y="4568875"/>
            <a:ext cx="1935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11"/>
              </a:rPr>
              <a:t>https://www.dnb.de/EN/lds</a:t>
            </a:r>
            <a:endParaRPr sz="1000"/>
          </a:p>
        </p:txBody>
      </p:sp>
      <p:pic>
        <p:nvPicPr>
          <p:cNvPr id="207" name="Google Shape;207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104825" y="4072633"/>
            <a:ext cx="821400" cy="52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54570" y="3615370"/>
            <a:ext cx="1057751" cy="45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9"/>
          <p:cNvSpPr txBox="1"/>
          <p:nvPr/>
        </p:nvSpPr>
        <p:spPr>
          <a:xfrm>
            <a:off x="6335775" y="4093550"/>
            <a:ext cx="1365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14"/>
              </a:rPr>
              <a:t>https://labs.onb.ac.at</a:t>
            </a:r>
            <a:endParaRPr sz="900"/>
          </a:p>
        </p:txBody>
      </p:sp>
      <p:sp>
        <p:nvSpPr>
          <p:cNvPr id="210" name="Google Shape;210;p19"/>
          <p:cNvSpPr txBox="1"/>
          <p:nvPr/>
        </p:nvSpPr>
        <p:spPr>
          <a:xfrm>
            <a:off x="4511450" y="1180825"/>
            <a:ext cx="2220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15"/>
              </a:rPr>
              <a:t>https://americanart.si.edu/about/lod</a:t>
            </a:r>
            <a:endParaRPr sz="1000"/>
          </a:p>
        </p:txBody>
      </p:sp>
      <p:sp>
        <p:nvSpPr>
          <p:cNvPr id="211" name="Google Shape;211;p19"/>
          <p:cNvSpPr txBox="1"/>
          <p:nvPr/>
        </p:nvSpPr>
        <p:spPr>
          <a:xfrm>
            <a:off x="2720888" y="4584463"/>
            <a:ext cx="1178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u="sng">
                <a:solidFill>
                  <a:schemeClr val="hlink"/>
                </a:solidFill>
                <a:hlinkClick r:id="rId16"/>
              </a:rPr>
              <a:t>https://data.bnl.lu/</a:t>
            </a:r>
            <a:endParaRPr sz="900"/>
          </a:p>
        </p:txBody>
      </p:sp>
      <p:pic>
        <p:nvPicPr>
          <p:cNvPr id="212" name="Google Shape;212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256050" y="4064700"/>
            <a:ext cx="2336057" cy="61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22950" y="3896299"/>
            <a:ext cx="1925035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9"/>
          <p:cNvSpPr txBox="1"/>
          <p:nvPr/>
        </p:nvSpPr>
        <p:spPr>
          <a:xfrm>
            <a:off x="199150" y="4449500"/>
            <a:ext cx="1935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u="sng">
                <a:solidFill>
                  <a:schemeClr val="hlink"/>
                </a:solidFill>
              </a:rPr>
              <a:t>https://data.cervantesvirtual.com/</a:t>
            </a:r>
            <a:endParaRPr sz="900" u="sng">
              <a:solidFill>
                <a:schemeClr val="hlink"/>
              </a:solidFill>
            </a:endParaRPr>
          </a:p>
        </p:txBody>
      </p:sp>
      <p:pic>
        <p:nvPicPr>
          <p:cNvPr id="215" name="Google Shape;215;p1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432475" y="2923225"/>
            <a:ext cx="19335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013447" y="866518"/>
            <a:ext cx="1057750" cy="31430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9"/>
          <p:cNvSpPr txBox="1"/>
          <p:nvPr/>
        </p:nvSpPr>
        <p:spPr>
          <a:xfrm>
            <a:off x="7679700" y="3363900"/>
            <a:ext cx="1436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21"/>
              </a:rPr>
              <a:t>British Library Labs projects</a:t>
            </a:r>
            <a:endParaRPr sz="1300"/>
          </a:p>
        </p:txBody>
      </p:sp>
      <p:pic>
        <p:nvPicPr>
          <p:cNvPr id="218" name="Google Shape;218;p1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150100" y="2390013"/>
            <a:ext cx="4953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9"/>
          <p:cNvSpPr txBox="1"/>
          <p:nvPr/>
        </p:nvSpPr>
        <p:spPr>
          <a:xfrm>
            <a:off x="6225375" y="2859800"/>
            <a:ext cx="180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23"/>
              </a:rPr>
              <a:t>https://data.nationallibrary.fi</a:t>
            </a:r>
            <a:endParaRPr sz="1000"/>
          </a:p>
        </p:txBody>
      </p:sp>
      <p:pic>
        <p:nvPicPr>
          <p:cNvPr id="220" name="Google Shape;220;p19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596025" y="2052925"/>
            <a:ext cx="9144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9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44725" y="2590800"/>
            <a:ext cx="667029" cy="5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9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7081300" y="658875"/>
            <a:ext cx="1366887" cy="5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9"/>
          <p:cNvSpPr txBox="1"/>
          <p:nvPr/>
        </p:nvSpPr>
        <p:spPr>
          <a:xfrm>
            <a:off x="7202550" y="1335225"/>
            <a:ext cx="1241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</a:rPr>
              <a:t>https://labs.kb.dk/</a:t>
            </a:r>
            <a:endParaRPr sz="1000" u="sng">
              <a:solidFill>
                <a:schemeClr val="hlink"/>
              </a:solidFill>
            </a:endParaRPr>
          </a:p>
        </p:txBody>
      </p:sp>
      <p:pic>
        <p:nvPicPr>
          <p:cNvPr id="224" name="Google Shape;224;p19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4654100" y="3082825"/>
            <a:ext cx="1238552" cy="37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9"/>
          <p:cNvSpPr txBox="1"/>
          <p:nvPr/>
        </p:nvSpPr>
        <p:spPr>
          <a:xfrm>
            <a:off x="4610225" y="3440850"/>
            <a:ext cx="147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28"/>
              </a:rPr>
              <a:t>https://api.moma.org/</a:t>
            </a:r>
            <a:endParaRPr/>
          </a:p>
        </p:txBody>
      </p:sp>
      <p:pic>
        <p:nvPicPr>
          <p:cNvPr id="226" name="Google Shape;226;p19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7770275" y="4263362"/>
            <a:ext cx="1002326" cy="45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9"/>
          <p:cNvSpPr txBox="1"/>
          <p:nvPr/>
        </p:nvSpPr>
        <p:spPr>
          <a:xfrm>
            <a:off x="7544238" y="4654300"/>
            <a:ext cx="1573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0"/>
              </a:rPr>
              <a:t>Getty Provenance Index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/>
          <p:nvPr>
            <p:ph type="title"/>
          </p:nvPr>
        </p:nvSpPr>
        <p:spPr>
          <a:xfrm>
            <a:off x="437784" y="285291"/>
            <a:ext cx="8282700" cy="455400"/>
          </a:xfrm>
          <a:prstGeom prst="rect">
            <a:avLst/>
          </a:prstGeom>
        </p:spPr>
        <p:txBody>
          <a:bodyPr anchorCtr="0" anchor="t" bIns="24100" lIns="48225" spcFirstLastPara="1" rIns="48225" wrap="square" tIns="24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Coll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ections 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as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 d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at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a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33" name="Google Shape;2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250001"/>
            <a:ext cx="2235927" cy="79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550" y="3461341"/>
            <a:ext cx="2152799" cy="61038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 txBox="1"/>
          <p:nvPr/>
        </p:nvSpPr>
        <p:spPr>
          <a:xfrm>
            <a:off x="388075" y="2048525"/>
            <a:ext cx="22359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Focused on data</a:t>
            </a:r>
            <a:endParaRPr sz="1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36" name="Google Shape;236;p20"/>
          <p:cNvSpPr txBox="1"/>
          <p:nvPr/>
        </p:nvSpPr>
        <p:spPr>
          <a:xfrm>
            <a:off x="351175" y="4145475"/>
            <a:ext cx="2510100" cy="6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Complement FAIR</a:t>
            </a:r>
            <a:endParaRPr sz="1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7" name="Google Shape;237;p20"/>
          <p:cNvSpPr/>
          <p:nvPr/>
        </p:nvSpPr>
        <p:spPr>
          <a:xfrm>
            <a:off x="3403525" y="1057925"/>
            <a:ext cx="2353200" cy="909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0"/>
          <p:cNvSpPr txBox="1"/>
          <p:nvPr/>
        </p:nvSpPr>
        <p:spPr>
          <a:xfrm>
            <a:off x="4080325" y="1012525"/>
            <a:ext cx="11997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Findable</a:t>
            </a:r>
            <a:endParaRPr b="1"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9" name="Google Shape;239;p20"/>
          <p:cNvSpPr txBox="1"/>
          <p:nvPr/>
        </p:nvSpPr>
        <p:spPr>
          <a:xfrm>
            <a:off x="3356425" y="1294475"/>
            <a:ext cx="25101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Rich metadata and permanent identifiers</a:t>
            </a:r>
            <a:endParaRPr sz="1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0" name="Google Shape;240;p20"/>
          <p:cNvSpPr/>
          <p:nvPr/>
        </p:nvSpPr>
        <p:spPr>
          <a:xfrm>
            <a:off x="5756575" y="1057925"/>
            <a:ext cx="2353200" cy="909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0"/>
          <p:cNvSpPr txBox="1"/>
          <p:nvPr/>
        </p:nvSpPr>
        <p:spPr>
          <a:xfrm>
            <a:off x="6233125" y="1012525"/>
            <a:ext cx="13473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Accessible</a:t>
            </a:r>
            <a:endParaRPr b="1"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2" name="Google Shape;242;p20"/>
          <p:cNvSpPr txBox="1"/>
          <p:nvPr/>
        </p:nvSpPr>
        <p:spPr>
          <a:xfrm>
            <a:off x="5877475" y="1273000"/>
            <a:ext cx="20568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Machine-readable metadata</a:t>
            </a:r>
            <a:endParaRPr sz="1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3" name="Google Shape;243;p20"/>
          <p:cNvSpPr/>
          <p:nvPr/>
        </p:nvSpPr>
        <p:spPr>
          <a:xfrm>
            <a:off x="3403375" y="1972325"/>
            <a:ext cx="2353200" cy="909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0"/>
          <p:cNvSpPr txBox="1"/>
          <p:nvPr/>
        </p:nvSpPr>
        <p:spPr>
          <a:xfrm>
            <a:off x="3817400" y="1926925"/>
            <a:ext cx="17175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Interoperable</a:t>
            </a:r>
            <a:endParaRPr b="1"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5" name="Google Shape;245;p20"/>
          <p:cNvSpPr txBox="1"/>
          <p:nvPr/>
        </p:nvSpPr>
        <p:spPr>
          <a:xfrm>
            <a:off x="3515900" y="2208875"/>
            <a:ext cx="21528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Metadata described with vocabularies</a:t>
            </a:r>
            <a:endParaRPr sz="1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6" name="Google Shape;246;p20"/>
          <p:cNvSpPr/>
          <p:nvPr/>
        </p:nvSpPr>
        <p:spPr>
          <a:xfrm>
            <a:off x="5756575" y="1972325"/>
            <a:ext cx="2353200" cy="909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0"/>
          <p:cNvSpPr txBox="1"/>
          <p:nvPr/>
        </p:nvSpPr>
        <p:spPr>
          <a:xfrm>
            <a:off x="6309325" y="1925438"/>
            <a:ext cx="11997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Reusable</a:t>
            </a:r>
            <a:endParaRPr b="1"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8" name="Google Shape;248;p20"/>
          <p:cNvSpPr txBox="1"/>
          <p:nvPr/>
        </p:nvSpPr>
        <p:spPr>
          <a:xfrm>
            <a:off x="5953675" y="2209563"/>
            <a:ext cx="19659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Licence and documentation</a:t>
            </a:r>
            <a:endParaRPr sz="1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9" name="Google Shape;249;p20"/>
          <p:cNvSpPr/>
          <p:nvPr/>
        </p:nvSpPr>
        <p:spPr>
          <a:xfrm>
            <a:off x="3403525" y="3191525"/>
            <a:ext cx="2429400" cy="909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0"/>
          <p:cNvSpPr txBox="1"/>
          <p:nvPr/>
        </p:nvSpPr>
        <p:spPr>
          <a:xfrm>
            <a:off x="3635125" y="3157400"/>
            <a:ext cx="19659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Collective benefit</a:t>
            </a:r>
            <a:endParaRPr b="1"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1" name="Google Shape;251;p20"/>
          <p:cNvSpPr txBox="1"/>
          <p:nvPr/>
        </p:nvSpPr>
        <p:spPr>
          <a:xfrm>
            <a:off x="3759475" y="3455750"/>
            <a:ext cx="17175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Inclusive and equitable outcomes</a:t>
            </a:r>
            <a:endParaRPr sz="1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2" name="Google Shape;252;p20"/>
          <p:cNvSpPr/>
          <p:nvPr/>
        </p:nvSpPr>
        <p:spPr>
          <a:xfrm>
            <a:off x="5832775" y="3191525"/>
            <a:ext cx="2235900" cy="909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0"/>
          <p:cNvSpPr txBox="1"/>
          <p:nvPr/>
        </p:nvSpPr>
        <p:spPr>
          <a:xfrm>
            <a:off x="5862925" y="3146125"/>
            <a:ext cx="21528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Authority to control</a:t>
            </a:r>
            <a:endParaRPr b="1"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4" name="Google Shape;254;p20"/>
          <p:cNvSpPr txBox="1"/>
          <p:nvPr/>
        </p:nvSpPr>
        <p:spPr>
          <a:xfrm>
            <a:off x="5953675" y="3482800"/>
            <a:ext cx="19659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Recognizing rights and interests</a:t>
            </a:r>
            <a:endParaRPr sz="1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5" name="Google Shape;255;p20"/>
          <p:cNvSpPr/>
          <p:nvPr/>
        </p:nvSpPr>
        <p:spPr>
          <a:xfrm>
            <a:off x="3403375" y="4105925"/>
            <a:ext cx="2429400" cy="909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0"/>
          <p:cNvSpPr txBox="1"/>
          <p:nvPr/>
        </p:nvSpPr>
        <p:spPr>
          <a:xfrm>
            <a:off x="3817400" y="4060525"/>
            <a:ext cx="17175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Responsibility</a:t>
            </a:r>
            <a:endParaRPr b="1"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7" name="Google Shape;257;p20"/>
          <p:cNvSpPr txBox="1"/>
          <p:nvPr/>
        </p:nvSpPr>
        <p:spPr>
          <a:xfrm>
            <a:off x="3515950" y="4418675"/>
            <a:ext cx="21528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For indigenous languages and worldviews</a:t>
            </a:r>
            <a:endParaRPr sz="1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8" name="Google Shape;258;p20"/>
          <p:cNvSpPr/>
          <p:nvPr/>
        </p:nvSpPr>
        <p:spPr>
          <a:xfrm>
            <a:off x="5832775" y="4105925"/>
            <a:ext cx="2235900" cy="909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0"/>
          <p:cNvSpPr txBox="1"/>
          <p:nvPr/>
        </p:nvSpPr>
        <p:spPr>
          <a:xfrm>
            <a:off x="6491025" y="4060525"/>
            <a:ext cx="8409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Ethics</a:t>
            </a:r>
            <a:endParaRPr b="1"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0" name="Google Shape;260;p20"/>
          <p:cNvSpPr txBox="1"/>
          <p:nvPr/>
        </p:nvSpPr>
        <p:spPr>
          <a:xfrm>
            <a:off x="5862925" y="4321000"/>
            <a:ext cx="20568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Minimizing harm, and for justice and future use</a:t>
            </a:r>
            <a:endParaRPr sz="1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61" name="Google Shape;26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25450" y="115650"/>
            <a:ext cx="703146" cy="79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0"/>
          <p:cNvSpPr txBox="1"/>
          <p:nvPr/>
        </p:nvSpPr>
        <p:spPr>
          <a:xfrm>
            <a:off x="388075" y="4630900"/>
            <a:ext cx="1868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u="sng">
                <a:solidFill>
                  <a:schemeClr val="hlink"/>
                </a:solidFill>
                <a:hlinkClick r:id="rId6"/>
              </a:rPr>
              <a:t>https://collectionsasdata.github.io/</a:t>
            </a:r>
            <a:endParaRPr sz="800"/>
          </a:p>
        </p:txBody>
      </p:sp>
      <p:sp>
        <p:nvSpPr>
          <p:cNvPr id="263" name="Google Shape;263;p20"/>
          <p:cNvSpPr txBox="1"/>
          <p:nvPr/>
        </p:nvSpPr>
        <p:spPr>
          <a:xfrm>
            <a:off x="392724" y="4804788"/>
            <a:ext cx="1717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u="sng">
                <a:solidFill>
                  <a:schemeClr val="hlink"/>
                </a:solidFill>
                <a:hlinkClick r:id="rId7"/>
              </a:rPr>
              <a:t>https://www.gida-global.org/care</a:t>
            </a:r>
            <a:endParaRPr sz="800"/>
          </a:p>
        </p:txBody>
      </p:sp>
      <p:sp>
        <p:nvSpPr>
          <p:cNvPr id="264" name="Google Shape;264;p20"/>
          <p:cNvSpPr txBox="1"/>
          <p:nvPr/>
        </p:nvSpPr>
        <p:spPr>
          <a:xfrm>
            <a:off x="5831074" y="228775"/>
            <a:ext cx="2429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With many thanks to Thomas Padilla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1"/>
          <p:cNvSpPr txBox="1"/>
          <p:nvPr>
            <p:ph idx="1" type="body"/>
          </p:nvPr>
        </p:nvSpPr>
        <p:spPr>
          <a:xfrm>
            <a:off x="311700" y="1152475"/>
            <a:ext cx="4906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Ubuntu"/>
                <a:ea typeface="Ubuntu"/>
                <a:cs typeface="Ubuntu"/>
                <a:sym typeface="Ubuntu"/>
              </a:rPr>
              <a:t>Publication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A checklist to make available digital collections suitable for computational use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2950" y="1050525"/>
            <a:ext cx="3182422" cy="386437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1"/>
          <p:cNvSpPr txBox="1"/>
          <p:nvPr/>
        </p:nvSpPr>
        <p:spPr>
          <a:xfrm>
            <a:off x="484275" y="4094025"/>
            <a:ext cx="399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4"/>
              </a:rPr>
              <a:t>https://doi.org/10.48550/arXiv.2304.02603</a:t>
            </a:r>
            <a:endParaRPr/>
          </a:p>
        </p:txBody>
      </p:sp>
      <p:sp>
        <p:nvSpPr>
          <p:cNvPr id="272" name="Google Shape;272;p21"/>
          <p:cNvSpPr txBox="1"/>
          <p:nvPr/>
        </p:nvSpPr>
        <p:spPr>
          <a:xfrm>
            <a:off x="467550" y="4463325"/>
            <a:ext cx="414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5"/>
              </a:rPr>
              <a:t>Global Knowledge, Memory and Communication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3" name="Google Shape;273;p21"/>
          <p:cNvSpPr txBox="1"/>
          <p:nvPr>
            <p:ph type="title"/>
          </p:nvPr>
        </p:nvSpPr>
        <p:spPr>
          <a:xfrm>
            <a:off x="457200" y="266700"/>
            <a:ext cx="4760700" cy="7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Publishing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 Coll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ections 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as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 D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at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a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74" name="Google Shape;27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1992" y="2632842"/>
            <a:ext cx="1138874" cy="113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350" y="2484520"/>
            <a:ext cx="1138875" cy="1287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Reproducible d</a:t>
            </a:r>
            <a:r>
              <a:rPr lang="es">
                <a:latin typeface="Ubuntu"/>
                <a:ea typeface="Ubuntu"/>
                <a:cs typeface="Ubuntu"/>
                <a:sym typeface="Ubuntu"/>
              </a:rPr>
              <a:t>ata access and reuse: Jupyter Notebooks</a:t>
            </a:r>
            <a:endParaRPr/>
          </a:p>
        </p:txBody>
      </p:sp>
      <p:sp>
        <p:nvSpPr>
          <p:cNvPr id="281" name="Google Shape;281;p22"/>
          <p:cNvSpPr/>
          <p:nvPr/>
        </p:nvSpPr>
        <p:spPr>
          <a:xfrm>
            <a:off x="5533022" y="2334501"/>
            <a:ext cx="918300" cy="914100"/>
          </a:xfrm>
          <a:prstGeom prst="ellipse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706">
                <a:latin typeface="Open Sans"/>
                <a:ea typeface="Open Sans"/>
                <a:cs typeface="Open Sans"/>
                <a:sym typeface="Open Sans"/>
              </a:rPr>
              <a:t>Reproducible workflows</a:t>
            </a:r>
            <a:endParaRPr sz="70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2" name="Google Shape;282;p22"/>
          <p:cNvSpPr/>
          <p:nvPr/>
        </p:nvSpPr>
        <p:spPr>
          <a:xfrm>
            <a:off x="4771149" y="3710283"/>
            <a:ext cx="972600" cy="9717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6">
                <a:latin typeface="Open Sans"/>
                <a:ea typeface="Open Sans"/>
                <a:cs typeface="Open Sans"/>
                <a:sym typeface="Open Sans"/>
              </a:rPr>
              <a:t>LLM &amp; RAG</a:t>
            </a:r>
            <a:endParaRPr sz="150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3" name="Google Shape;283;p22"/>
          <p:cNvSpPr/>
          <p:nvPr/>
        </p:nvSpPr>
        <p:spPr>
          <a:xfrm>
            <a:off x="979386" y="3428817"/>
            <a:ext cx="972600" cy="9717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6">
                <a:latin typeface="Open Sans"/>
                <a:ea typeface="Open Sans"/>
                <a:cs typeface="Open Sans"/>
                <a:sym typeface="Open Sans"/>
              </a:rPr>
              <a:t>Data quality</a:t>
            </a:r>
            <a:endParaRPr sz="130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3043852" y="3863017"/>
            <a:ext cx="972600" cy="9717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6">
                <a:latin typeface="Open Sans"/>
                <a:ea typeface="Open Sans"/>
                <a:cs typeface="Open Sans"/>
                <a:sym typeface="Open Sans"/>
              </a:rPr>
              <a:t>Computer Vision &amp; LLM</a:t>
            </a:r>
            <a:endParaRPr sz="110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5" name="Google Shape;285;p22"/>
          <p:cNvSpPr/>
          <p:nvPr/>
        </p:nvSpPr>
        <p:spPr>
          <a:xfrm>
            <a:off x="2658303" y="1300167"/>
            <a:ext cx="972600" cy="9717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latin typeface="Open Sans"/>
                <a:ea typeface="Open Sans"/>
                <a:cs typeface="Open Sans"/>
                <a:sym typeface="Open Sans"/>
              </a:rPr>
              <a:t>Data visualisation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6" name="Google Shape;286;p22"/>
          <p:cNvSpPr/>
          <p:nvPr/>
        </p:nvSpPr>
        <p:spPr>
          <a:xfrm>
            <a:off x="1388651" y="2420364"/>
            <a:ext cx="972600" cy="971700"/>
          </a:xfrm>
          <a:prstGeom prst="ellipse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latin typeface="Open Sans"/>
                <a:ea typeface="Open Sans"/>
                <a:cs typeface="Open Sans"/>
                <a:sym typeface="Open Sans"/>
              </a:rPr>
              <a:t>Named-Entity Recognition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87" name="Google Shape;287;p22"/>
          <p:cNvCxnSpPr>
            <a:stCxn id="286" idx="7"/>
          </p:cNvCxnSpPr>
          <p:nvPr/>
        </p:nvCxnSpPr>
        <p:spPr>
          <a:xfrm flipH="1" rot="10800000">
            <a:off x="2218817" y="2197266"/>
            <a:ext cx="449100" cy="365400"/>
          </a:xfrm>
          <a:prstGeom prst="straightConnector1">
            <a:avLst/>
          </a:prstGeom>
          <a:noFill/>
          <a:ln cap="flat" cmpd="sng" w="149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8" name="Google Shape;288;p22"/>
          <p:cNvCxnSpPr/>
          <p:nvPr/>
        </p:nvCxnSpPr>
        <p:spPr>
          <a:xfrm rot="10800000">
            <a:off x="3631176" y="1874375"/>
            <a:ext cx="200700" cy="531000"/>
          </a:xfrm>
          <a:prstGeom prst="straightConnector1">
            <a:avLst/>
          </a:prstGeom>
          <a:noFill/>
          <a:ln cap="flat" cmpd="sng" w="149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9" name="Google Shape;289;p22"/>
          <p:cNvCxnSpPr>
            <a:stCxn id="281" idx="2"/>
            <a:endCxn id="290" idx="3"/>
          </p:cNvCxnSpPr>
          <p:nvPr/>
        </p:nvCxnSpPr>
        <p:spPr>
          <a:xfrm flipH="1">
            <a:off x="4503122" y="2791551"/>
            <a:ext cx="1029900" cy="201300"/>
          </a:xfrm>
          <a:prstGeom prst="straightConnector1">
            <a:avLst/>
          </a:prstGeom>
          <a:noFill/>
          <a:ln cap="flat" cmpd="sng" w="14925">
            <a:solidFill>
              <a:srgbClr val="4285F4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91" name="Google Shape;291;p22"/>
          <p:cNvCxnSpPr/>
          <p:nvPr/>
        </p:nvCxnSpPr>
        <p:spPr>
          <a:xfrm flipH="1">
            <a:off x="4500351" y="2154700"/>
            <a:ext cx="519300" cy="543300"/>
          </a:xfrm>
          <a:prstGeom prst="straightConnector1">
            <a:avLst/>
          </a:prstGeom>
          <a:noFill/>
          <a:ln cap="flat" cmpd="sng" w="14925">
            <a:solidFill>
              <a:srgbClr val="4285F4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92" name="Google Shape;292;p22"/>
          <p:cNvCxnSpPr>
            <a:stCxn id="281" idx="3"/>
            <a:endCxn id="282" idx="7"/>
          </p:cNvCxnSpPr>
          <p:nvPr/>
        </p:nvCxnSpPr>
        <p:spPr>
          <a:xfrm flipH="1">
            <a:off x="5601203" y="3114734"/>
            <a:ext cx="66300" cy="738000"/>
          </a:xfrm>
          <a:prstGeom prst="straightConnector1">
            <a:avLst/>
          </a:prstGeom>
          <a:noFill/>
          <a:ln cap="flat" cmpd="sng" w="14925">
            <a:solidFill>
              <a:srgbClr val="4285F4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93" name="Google Shape;293;p22"/>
          <p:cNvCxnSpPr>
            <a:stCxn id="294" idx="1"/>
          </p:cNvCxnSpPr>
          <p:nvPr/>
        </p:nvCxnSpPr>
        <p:spPr>
          <a:xfrm rot="10800000">
            <a:off x="5601348" y="3869622"/>
            <a:ext cx="477000" cy="186300"/>
          </a:xfrm>
          <a:prstGeom prst="straightConnector1">
            <a:avLst/>
          </a:prstGeom>
          <a:noFill/>
          <a:ln cap="flat" cmpd="sng" w="14925">
            <a:solidFill>
              <a:srgbClr val="4285F4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95" name="Google Shape;295;p22"/>
          <p:cNvCxnSpPr/>
          <p:nvPr/>
        </p:nvCxnSpPr>
        <p:spPr>
          <a:xfrm flipH="1">
            <a:off x="1951701" y="3348425"/>
            <a:ext cx="1611600" cy="504300"/>
          </a:xfrm>
          <a:prstGeom prst="straightConnector1">
            <a:avLst/>
          </a:prstGeom>
          <a:noFill/>
          <a:ln cap="flat" cmpd="sng" w="149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6" name="Google Shape;296;p22"/>
          <p:cNvCxnSpPr>
            <a:stCxn id="282" idx="1"/>
          </p:cNvCxnSpPr>
          <p:nvPr/>
        </p:nvCxnSpPr>
        <p:spPr>
          <a:xfrm rot="10800000">
            <a:off x="4369083" y="3401985"/>
            <a:ext cx="544500" cy="450600"/>
          </a:xfrm>
          <a:prstGeom prst="straightConnector1">
            <a:avLst/>
          </a:prstGeom>
          <a:noFill/>
          <a:ln cap="flat" cmpd="sng" w="149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7" name="Google Shape;297;p22"/>
          <p:cNvCxnSpPr>
            <a:stCxn id="290" idx="2"/>
            <a:endCxn id="284" idx="7"/>
          </p:cNvCxnSpPr>
          <p:nvPr/>
        </p:nvCxnSpPr>
        <p:spPr>
          <a:xfrm flipH="1">
            <a:off x="3874018" y="3556819"/>
            <a:ext cx="142800" cy="448500"/>
          </a:xfrm>
          <a:prstGeom prst="straightConnector1">
            <a:avLst/>
          </a:prstGeom>
          <a:noFill/>
          <a:ln cap="flat" cmpd="sng" w="149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8" name="Google Shape;298;p22"/>
          <p:cNvCxnSpPr>
            <a:stCxn id="299" idx="1"/>
            <a:endCxn id="286" idx="6"/>
          </p:cNvCxnSpPr>
          <p:nvPr/>
        </p:nvCxnSpPr>
        <p:spPr>
          <a:xfrm rot="10800000">
            <a:off x="2361267" y="2906243"/>
            <a:ext cx="1233300" cy="8100"/>
          </a:xfrm>
          <a:prstGeom prst="straightConnector1">
            <a:avLst/>
          </a:prstGeom>
          <a:noFill/>
          <a:ln cap="flat" cmpd="sng" w="149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0" name="Google Shape;300;p22"/>
          <p:cNvCxnSpPr>
            <a:stCxn id="286" idx="3"/>
            <a:endCxn id="283" idx="0"/>
          </p:cNvCxnSpPr>
          <p:nvPr/>
        </p:nvCxnSpPr>
        <p:spPr>
          <a:xfrm flipH="1">
            <a:off x="1465685" y="3249762"/>
            <a:ext cx="65400" cy="179100"/>
          </a:xfrm>
          <a:prstGeom prst="straightConnector1">
            <a:avLst/>
          </a:prstGeom>
          <a:noFill/>
          <a:ln cap="flat" cmpd="sng" w="149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1" name="Google Shape;301;p22"/>
          <p:cNvCxnSpPr/>
          <p:nvPr/>
        </p:nvCxnSpPr>
        <p:spPr>
          <a:xfrm flipH="1">
            <a:off x="5797079" y="1597668"/>
            <a:ext cx="536100" cy="149100"/>
          </a:xfrm>
          <a:prstGeom prst="straightConnector1">
            <a:avLst/>
          </a:prstGeom>
          <a:noFill/>
          <a:ln cap="flat" cmpd="sng" w="14925">
            <a:solidFill>
              <a:srgbClr val="4285F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02" name="Google Shape;302;p22"/>
          <p:cNvCxnSpPr/>
          <p:nvPr/>
        </p:nvCxnSpPr>
        <p:spPr>
          <a:xfrm flipH="1">
            <a:off x="6862025" y="4041566"/>
            <a:ext cx="576900" cy="28800"/>
          </a:xfrm>
          <a:prstGeom prst="straightConnector1">
            <a:avLst/>
          </a:prstGeom>
          <a:noFill/>
          <a:ln cap="flat" cmpd="sng" w="14925">
            <a:solidFill>
              <a:srgbClr val="4285F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03" name="Google Shape;303;p22"/>
          <p:cNvCxnSpPr/>
          <p:nvPr/>
        </p:nvCxnSpPr>
        <p:spPr>
          <a:xfrm rot="10800000">
            <a:off x="6451337" y="2788799"/>
            <a:ext cx="713700" cy="283200"/>
          </a:xfrm>
          <a:prstGeom prst="straightConnector1">
            <a:avLst/>
          </a:prstGeom>
          <a:noFill/>
          <a:ln cap="flat" cmpd="sng" w="14925">
            <a:solidFill>
              <a:srgbClr val="4285F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04" name="Google Shape;304;p22"/>
          <p:cNvCxnSpPr/>
          <p:nvPr/>
        </p:nvCxnSpPr>
        <p:spPr>
          <a:xfrm rot="10800000">
            <a:off x="1517070" y="1566994"/>
            <a:ext cx="1011900" cy="900"/>
          </a:xfrm>
          <a:prstGeom prst="straightConnector1">
            <a:avLst/>
          </a:prstGeom>
          <a:noFill/>
          <a:ln cap="flat" cmpd="sng" w="149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5" name="Google Shape;305;p22"/>
          <p:cNvCxnSpPr/>
          <p:nvPr/>
        </p:nvCxnSpPr>
        <p:spPr>
          <a:xfrm rot="10800000">
            <a:off x="867850" y="2141905"/>
            <a:ext cx="520800" cy="679200"/>
          </a:xfrm>
          <a:prstGeom prst="straightConnector1">
            <a:avLst/>
          </a:prstGeom>
          <a:noFill/>
          <a:ln cap="flat" cmpd="sng" w="1492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06" name="Google Shape;30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5039" y="1567006"/>
            <a:ext cx="632449" cy="63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9041" y="1335506"/>
            <a:ext cx="608700" cy="673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8348" y="3767663"/>
            <a:ext cx="828141" cy="57651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2"/>
          <p:cNvSpPr/>
          <p:nvPr/>
        </p:nvSpPr>
        <p:spPr>
          <a:xfrm>
            <a:off x="7386872" y="3505713"/>
            <a:ext cx="918300" cy="914100"/>
          </a:xfrm>
          <a:prstGeom prst="ellipse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6">
                <a:latin typeface="Open Sans"/>
                <a:ea typeface="Open Sans"/>
                <a:cs typeface="Open Sans"/>
                <a:sym typeface="Open Sans"/>
              </a:rPr>
              <a:t>Federated queries</a:t>
            </a:r>
            <a:endParaRPr sz="1006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9" name="Google Shape;30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82101" y="4710055"/>
            <a:ext cx="350700" cy="35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2"/>
          <p:cNvSpPr txBox="1"/>
          <p:nvPr/>
        </p:nvSpPr>
        <p:spPr>
          <a:xfrm>
            <a:off x="3225794" y="4780101"/>
            <a:ext cx="6087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chemeClr val="dk2"/>
                </a:solidFill>
              </a:rPr>
              <a:t>YOLO</a:t>
            </a:r>
            <a:endParaRPr b="1" sz="1100">
              <a:solidFill>
                <a:schemeClr val="dk2"/>
              </a:solidFill>
            </a:endParaRPr>
          </a:p>
        </p:txBody>
      </p:sp>
      <p:pic>
        <p:nvPicPr>
          <p:cNvPr id="311" name="Google Shape;31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4459" y="3695714"/>
            <a:ext cx="293400" cy="437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4861" y="2810279"/>
            <a:ext cx="536100" cy="19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78322" y="4509600"/>
            <a:ext cx="335400" cy="3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44748" y="1070902"/>
            <a:ext cx="799688" cy="17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2"/>
          <p:cNvSpPr txBox="1"/>
          <p:nvPr/>
        </p:nvSpPr>
        <p:spPr>
          <a:xfrm>
            <a:off x="11389" y="4644650"/>
            <a:ext cx="312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Gustavo Candela, Sally Chambers, Tim Sherratt: An approach to assess the quality of Jupyter projects published by GLAM institutions. J. Assoc. Inf. Sci. Technol. 74(13): 1550-1564 (2023). </a:t>
            </a:r>
            <a:r>
              <a:rPr lang="es" sz="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1"/>
              </a:rPr>
              <a:t>https://doi.org/10.1002/asi.24835</a:t>
            </a:r>
            <a:endParaRPr sz="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6" name="Google Shape;316;p22"/>
          <p:cNvSpPr txBox="1"/>
          <p:nvPr>
            <p:ph idx="1" type="body"/>
          </p:nvPr>
        </p:nvSpPr>
        <p:spPr>
          <a:xfrm>
            <a:off x="6788075" y="1070900"/>
            <a:ext cx="2254500" cy="5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400">
                <a:latin typeface="Ubuntu"/>
                <a:ea typeface="Ubuntu"/>
                <a:cs typeface="Ubuntu"/>
                <a:sym typeface="Ubuntu"/>
              </a:rPr>
              <a:t>What kind of tasks can we apply with Jupyter Notebooks?</a:t>
            </a:r>
            <a:endParaRPr b="1" sz="6400"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7" name="Google Shape;317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82203" y="2242800"/>
            <a:ext cx="782850" cy="13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594567" y="2327773"/>
            <a:ext cx="1011901" cy="1173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9200" y="2742584"/>
            <a:ext cx="1776150" cy="12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5500" y="2169882"/>
            <a:ext cx="1381376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5874" y="3684822"/>
            <a:ext cx="1047075" cy="83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5275" y="2106409"/>
            <a:ext cx="796500" cy="910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6" name="Google Shape;326;p23"/>
          <p:cNvCxnSpPr>
            <a:stCxn id="325" idx="3"/>
            <a:endCxn id="322" idx="1"/>
          </p:cNvCxnSpPr>
          <p:nvPr/>
        </p:nvCxnSpPr>
        <p:spPr>
          <a:xfrm>
            <a:off x="2581775" y="2561559"/>
            <a:ext cx="1237500" cy="809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23"/>
          <p:cNvCxnSpPr>
            <a:stCxn id="328" idx="3"/>
            <a:endCxn id="322" idx="1"/>
          </p:cNvCxnSpPr>
          <p:nvPr/>
        </p:nvCxnSpPr>
        <p:spPr>
          <a:xfrm flipH="1" rot="10800000">
            <a:off x="2750300" y="3371222"/>
            <a:ext cx="1068900" cy="827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23"/>
          <p:cNvCxnSpPr>
            <a:stCxn id="323" idx="1"/>
            <a:endCxn id="322" idx="3"/>
          </p:cNvCxnSpPr>
          <p:nvPr/>
        </p:nvCxnSpPr>
        <p:spPr>
          <a:xfrm flipH="1">
            <a:off x="5595400" y="2456232"/>
            <a:ext cx="860100" cy="915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23"/>
          <p:cNvCxnSpPr>
            <a:stCxn id="324" idx="1"/>
            <a:endCxn id="322" idx="3"/>
          </p:cNvCxnSpPr>
          <p:nvPr/>
        </p:nvCxnSpPr>
        <p:spPr>
          <a:xfrm rot="10800000">
            <a:off x="5595474" y="3371360"/>
            <a:ext cx="1160400" cy="732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1" name="Google Shape;331;p23"/>
          <p:cNvSpPr txBox="1"/>
          <p:nvPr/>
        </p:nvSpPr>
        <p:spPr>
          <a:xfrm>
            <a:off x="1313619" y="1609284"/>
            <a:ext cx="204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80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Structured data</a:t>
            </a:r>
            <a:endParaRPr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332" name="Google Shape;332;p23"/>
          <p:cNvSpPr txBox="1"/>
          <p:nvPr/>
        </p:nvSpPr>
        <p:spPr>
          <a:xfrm>
            <a:off x="6221622" y="1601234"/>
            <a:ext cx="204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80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Public domain</a:t>
            </a:r>
            <a:endParaRPr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333" name="Google Shape;333;p23"/>
          <p:cNvSpPr txBox="1"/>
          <p:nvPr/>
        </p:nvSpPr>
        <p:spPr>
          <a:xfrm>
            <a:off x="5815850" y="4522834"/>
            <a:ext cx="306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80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Edited by the community</a:t>
            </a:r>
            <a:endParaRPr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334" name="Google Shape;334;p23"/>
          <p:cNvSpPr txBox="1"/>
          <p:nvPr/>
        </p:nvSpPr>
        <p:spPr>
          <a:xfrm>
            <a:off x="517925" y="4522834"/>
            <a:ext cx="263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80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Based on standards</a:t>
            </a:r>
            <a:endParaRPr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pic>
        <p:nvPicPr>
          <p:cNvPr id="335" name="Google Shape;33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9425" y="3746509"/>
            <a:ext cx="659350" cy="7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95700" y="4109931"/>
            <a:ext cx="1307677" cy="253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p23"/>
          <p:cNvCxnSpPr>
            <a:endCxn id="322" idx="0"/>
          </p:cNvCxnSpPr>
          <p:nvPr/>
        </p:nvCxnSpPr>
        <p:spPr>
          <a:xfrm>
            <a:off x="4697375" y="1931384"/>
            <a:ext cx="9900" cy="811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8" name="Google Shape;338;p23"/>
          <p:cNvSpPr txBox="1"/>
          <p:nvPr/>
        </p:nvSpPr>
        <p:spPr>
          <a:xfrm>
            <a:off x="3769175" y="866159"/>
            <a:ext cx="1883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80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Multilingual</a:t>
            </a:r>
            <a:endParaRPr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pic>
        <p:nvPicPr>
          <p:cNvPr id="339" name="Google Shape;339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83737" y="1125611"/>
            <a:ext cx="1047075" cy="83765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3"/>
          <p:cNvSpPr txBox="1"/>
          <p:nvPr>
            <p:ph type="title"/>
          </p:nvPr>
        </p:nvSpPr>
        <p:spPr>
          <a:xfrm>
            <a:off x="311700" y="337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Wikidata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41" name="Google Shape;341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14249" y="293449"/>
            <a:ext cx="768495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